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1" r:id="rId1"/>
  </p:sldMasterIdLst>
  <p:notesMasterIdLst>
    <p:notesMasterId r:id="rId21"/>
  </p:notesMasterIdLst>
  <p:sldIdLst>
    <p:sldId id="256" r:id="rId2"/>
    <p:sldId id="257" r:id="rId3"/>
    <p:sldId id="427" r:id="rId4"/>
    <p:sldId id="443" r:id="rId5"/>
    <p:sldId id="441" r:id="rId6"/>
    <p:sldId id="428" r:id="rId7"/>
    <p:sldId id="402" r:id="rId8"/>
    <p:sldId id="432" r:id="rId9"/>
    <p:sldId id="404" r:id="rId10"/>
    <p:sldId id="445" r:id="rId11"/>
    <p:sldId id="429" r:id="rId12"/>
    <p:sldId id="411" r:id="rId13"/>
    <p:sldId id="446" r:id="rId14"/>
    <p:sldId id="264" r:id="rId15"/>
    <p:sldId id="444" r:id="rId16"/>
    <p:sldId id="274" r:id="rId17"/>
    <p:sldId id="431" r:id="rId18"/>
    <p:sldId id="435" r:id="rId19"/>
    <p:sldId id="271"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0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20"/>
    <p:restoredTop sz="81107"/>
  </p:normalViewPr>
  <p:slideViewPr>
    <p:cSldViewPr snapToGrid="0">
      <p:cViewPr varScale="1">
        <p:scale>
          <a:sx n="96" d="100"/>
          <a:sy n="96" d="100"/>
        </p:scale>
        <p:origin x="192" y="232"/>
      </p:cViewPr>
      <p:guideLst>
        <p:guide orient="horz" pos="2160"/>
        <p:guide pos="3000"/>
      </p:guideLst>
    </p:cSldViewPr>
  </p:slideViewPr>
  <p:outlineViewPr>
    <p:cViewPr>
      <p:scale>
        <a:sx n="33" d="100"/>
        <a:sy n="33" d="100"/>
      </p:scale>
      <p:origin x="0" y="-603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dvotek.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Hi everyone, and welcome to today’s biotechnology live stream!  My name is Danielle </a:t>
            </a:r>
            <a:r>
              <a:rPr lang="en-US" sz="1200" b="0" i="0" u="none" strike="noStrike" cap="none" dirty="0" err="1">
                <a:solidFill>
                  <a:schemeClr val="dk1"/>
                </a:solidFill>
                <a:effectLst/>
                <a:latin typeface="Calibri"/>
                <a:ea typeface="Calibri"/>
                <a:cs typeface="Calibri"/>
                <a:sym typeface="Calibri"/>
              </a:rPr>
              <a:t>Snowflack</a:t>
            </a:r>
            <a:r>
              <a:rPr lang="en-US" sz="1200" b="0" i="0" u="none" strike="noStrike" cap="none" dirty="0">
                <a:solidFill>
                  <a:schemeClr val="dk1"/>
                </a:solidFill>
                <a:effectLst/>
                <a:latin typeface="Calibri"/>
                <a:ea typeface="Calibri"/>
                <a:cs typeface="Calibri"/>
                <a:sym typeface="Calibri"/>
              </a:rPr>
              <a:t>, and I am the Senior Director of Education at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We’re so happy to bring this biotechnology training workshop to you in the comfort of your own home.  I know you think of us as the PCR and electrophoresis company, because those are popular experiments that we do really well, but we have many different biotech experiments, and I’m going to run through one with you today.</a:t>
            </a:r>
          </a:p>
        </p:txBody>
      </p:sp>
      <p:sp>
        <p:nvSpPr>
          <p:cNvPr id="63" name="Google Shape;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we’re going to prepare our thin layer chromatography plate.  I’ve cut my plate into a rectangle here.  I’m going to use a pencil to mark baseline, ink will separate with chromatography, because it is soluble in our solvent.  Fill the thinnest part of your transfer pipet with candy color solution. I actually like to squeeze lower than the bulb, gives some more control.  Then place the end of the transfer pipet onto the paper. Squeeze and release the bulb. VERY LITTLE sample is needed.  Rinse the pipet with clean water and repeat with additional color samples. We’re going to let this dry while I’m loading our electrophoresis gel.</a:t>
            </a:r>
          </a:p>
          <a:p>
            <a:endParaRPr lang="en-US" sz="1200" b="0" i="0" u="none" strike="noStrike" cap="none" dirty="0">
              <a:solidFill>
                <a:schemeClr val="dk1"/>
              </a:solidFill>
              <a:effectLst/>
              <a:latin typeface="Calibri"/>
              <a:ea typeface="Calibri"/>
              <a:cs typeface="Calibri"/>
              <a:sym typeface="Calibri"/>
            </a:endParaRPr>
          </a:p>
        </p:txBody>
      </p:sp>
      <p:sp>
        <p:nvSpPr>
          <p:cNvPr id="291" name="Google Shape;29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7237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Thin-layer chromatography is particularly sensitive to small differences in the structure and polarity of different chemicals. Structural features include molecular weights, geometry, and carbon-carbon double bonds. These physical traits influence how easily a molecule migrates through the stationary phase. Polarity describes molecules that have sub-areas of positive and negative charge. This occurs when one nucleus in a molecule attracts the negatively charged electron more strongly than the other nuclei. &lt;advance&gt;</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polar bonds: atoms share electrons equally.  One part of the molecule is more positive and one part is more negative, creating poles.  We call these hydrophilic molecules, or “water-loving”</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contrast, nonpolar bonds: atoms do not share electrons equally.  No part of the molecule has a charge, so there are no poles.  And we call these Hydrophobic – “water-fearing”</a:t>
            </a:r>
          </a:p>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982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plate is coated with an adsorbent material, in our case cellulose.  The polarity of this molecule directly </a:t>
            </a:r>
            <a:r>
              <a:rPr lang="en-US" sz="1200" b="0" i="0" u="none" strike="noStrike" cap="none" dirty="0" err="1">
                <a:solidFill>
                  <a:schemeClr val="dk1"/>
                </a:solidFill>
                <a:effectLst/>
                <a:latin typeface="Calibri"/>
                <a:ea typeface="Calibri"/>
                <a:cs typeface="Calibri"/>
                <a:sym typeface="Calibri"/>
              </a:rPr>
              <a:t>infulences</a:t>
            </a:r>
            <a:r>
              <a:rPr lang="en-US" sz="1200" b="0" i="0" u="none" strike="noStrike" cap="none" dirty="0">
                <a:solidFill>
                  <a:schemeClr val="dk1"/>
                </a:solidFill>
                <a:effectLst/>
                <a:latin typeface="Calibri"/>
                <a:ea typeface="Calibri"/>
                <a:cs typeface="Calibri"/>
                <a:sym typeface="Calibri"/>
              </a:rPr>
              <a:t> our results because the molecules bind differently to the matrix based on their properties.  The stationary phases used in TLC experiments are usually a mixture of neutral molecules, polar molecules, and even more strongly charged ionic compounds. These molecules interact with polar molecules in a sample and slow their rate of migration. The matrix spread on our TLC plate is cellulose.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e-liquid mixture is spotted onto the plate at the origin.  Then, we place it in the solvent to move the samples through our adsorbent matrix.  More polar molecules ‘stick’ to the matrix more than nonpolar molecules.  The nature of this solvent influences the mixture through the matrix, which we’ll talk about shortly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961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Pour your solvent into the cup (I’ve got two buffer systems here, one which is sodium citrate and isopropanol which is less polar than the other which is aqueous potassium acetate because of the alcohol).</a:t>
            </a:r>
          </a:p>
          <a:p>
            <a:r>
              <a:rPr lang="en-US" sz="1200" b="0" i="0" u="none" strike="noStrike" cap="none" dirty="0">
                <a:solidFill>
                  <a:schemeClr val="dk1"/>
                </a:solidFill>
                <a:effectLst/>
                <a:latin typeface="Calibri"/>
                <a:ea typeface="Calibri"/>
                <a:cs typeface="Calibri"/>
                <a:sym typeface="Calibri"/>
              </a:rPr>
              <a:t>Stand or tape your chromatography paper so that the bottom is touching the solvent </a:t>
            </a:r>
          </a:p>
          <a:p>
            <a:r>
              <a:rPr lang="en-US" sz="1200" b="0" i="0" u="none" strike="noStrike" cap="none" dirty="0">
                <a:solidFill>
                  <a:schemeClr val="dk1"/>
                </a:solidFill>
                <a:effectLst/>
                <a:latin typeface="Calibri"/>
                <a:ea typeface="Calibri"/>
                <a:cs typeface="Calibri"/>
                <a:sym typeface="Calibri"/>
              </a:rPr>
              <a:t>Allow the solvent to diffuse through the paper, moving the dye molecules</a:t>
            </a:r>
          </a:p>
          <a:p>
            <a:r>
              <a:rPr lang="en-US" sz="1200" b="0" i="0" u="none" strike="noStrike" cap="none" dirty="0">
                <a:solidFill>
                  <a:schemeClr val="dk1"/>
                </a:solidFill>
                <a:effectLst/>
                <a:latin typeface="Calibri"/>
                <a:ea typeface="Calibri"/>
                <a:cs typeface="Calibri"/>
                <a:sym typeface="Calibri"/>
              </a:rPr>
              <a:t>Analyze the results</a:t>
            </a:r>
          </a:p>
          <a:p>
            <a:pPr marL="0" lvl="0" indent="0" algn="l" rtl="0">
              <a:lnSpc>
                <a:spcPct val="100000"/>
              </a:lnSpc>
              <a:spcBef>
                <a:spcPts val="0"/>
              </a:spcBef>
              <a:spcAft>
                <a:spcPts val="0"/>
              </a:spcAft>
              <a:buSzPts val="1400"/>
              <a:buNone/>
            </a:pPr>
            <a:endParaRPr dirty="0"/>
          </a:p>
        </p:txBody>
      </p:sp>
      <p:sp>
        <p:nvSpPr>
          <p:cNvPr id="325" name="Google Shape;32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27981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we can ask our students to form hypothesis of which chemicals are in the samples, and then text it.  You can have your students research these components to see their effects on human health. Also research and figure out why they migrate the way they do</a:t>
            </a:r>
          </a:p>
          <a:p>
            <a:pPr marL="0" lvl="0" indent="0" algn="l" rtl="0">
              <a:lnSpc>
                <a:spcPct val="100000"/>
              </a:lnSpc>
              <a:spcBef>
                <a:spcPts val="0"/>
              </a:spcBef>
              <a:spcAft>
                <a:spcPts val="0"/>
              </a:spcAft>
              <a:buSzPts val="1400"/>
              <a:buNone/>
            </a:pPr>
            <a:endParaRPr dirty="0"/>
          </a:p>
        </p:txBody>
      </p:sp>
      <p:sp>
        <p:nvSpPr>
          <p:cNvPr id="219" name="Google Shape;21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33379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So, we talked a little bit about the TLC matrix, now let’s discuss the buffer.  Again, this relates to the chemistry of the molecules.  The nature of the solvent and the matrix influences the separation of the mixture</a:t>
            </a:r>
          </a:p>
          <a:p>
            <a:r>
              <a:rPr lang="en-US" sz="1200" b="0" i="0" u="none" strike="noStrike" cap="none" dirty="0">
                <a:solidFill>
                  <a:schemeClr val="dk1"/>
                </a:solidFill>
                <a:effectLst/>
                <a:latin typeface="Calibri"/>
                <a:ea typeface="Calibri"/>
                <a:cs typeface="Calibri"/>
                <a:sym typeface="Calibri"/>
              </a:rPr>
              <a:t>Polarity directly affects solubility because polar substances dissolve better in polar solvents and non-polar substances dissolve better in non-polar solvents.    By selecting different mobile and stationary phases scientists can isolate a wide range of chemicals.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586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When compounds are spotted onto a TLC plate and placed in a solvent, they will separate on the plate either by moving with the solvent as it travels up the plate or by adhering to the plate and not travelling with the solvent. Different solvents and plate polymers can give different TLC results.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Sample molecules will have a preferred distribution between the stationary and mobile phases depending on</a:t>
            </a:r>
          </a:p>
          <a:p>
            <a:r>
              <a:rPr lang="en-US" sz="1200" b="0" i="0" u="none" strike="noStrike" cap="none" dirty="0">
                <a:solidFill>
                  <a:schemeClr val="dk1"/>
                </a:solidFill>
                <a:effectLst/>
                <a:latin typeface="Calibri"/>
                <a:ea typeface="Calibri"/>
                <a:cs typeface="Calibri"/>
                <a:sym typeface="Calibri"/>
              </a:rPr>
              <a:t>their structure. Samples that have little or no solubility in the mobile phase and high solubility in the stationary phase will migrate slowly. Conversely, samples that have little solubility in the stationary phase but are</a:t>
            </a:r>
          </a:p>
          <a:p>
            <a:r>
              <a:rPr lang="en-US" sz="1200" b="0" i="0" u="none" strike="noStrike" cap="none" dirty="0">
                <a:solidFill>
                  <a:schemeClr val="dk1"/>
                </a:solidFill>
                <a:effectLst/>
                <a:latin typeface="Calibri"/>
                <a:ea typeface="Calibri"/>
                <a:cs typeface="Calibri"/>
                <a:sym typeface="Calibri"/>
              </a:rPr>
              <a:t>highly soluble in the mobile phase will have the fastest migration rates.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retention factor is the ratio of the distance the solute traveled to the distance the solvent traveled.  SO when the experiment is finished, we can calculate these values for the different dyes and it will help us analyze our results.</a:t>
            </a:r>
          </a:p>
          <a:p>
            <a:endParaRPr lang="en-US" sz="1200" b="0" i="0" u="none" strike="noStrike" cap="none" dirty="0">
              <a:solidFill>
                <a:schemeClr val="dk1"/>
              </a:solidFill>
              <a:effectLst/>
              <a:latin typeface="Calibri"/>
              <a:ea typeface="Calibri"/>
              <a:cs typeface="Calibri"/>
              <a:sym typeface="Calibri"/>
            </a:endParaRPr>
          </a:p>
        </p:txBody>
      </p:sp>
      <p:sp>
        <p:nvSpPr>
          <p:cNvPr id="316" name="Google Shape;31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29283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Clinical, pharmaceutical, food, and cosmetic laboratories use TLC to identify compounds in mixtures</a:t>
            </a:r>
          </a:p>
          <a:p>
            <a:r>
              <a:rPr lang="en-US" sz="1200" b="0" i="0" u="none" strike="noStrike" cap="none" dirty="0">
                <a:solidFill>
                  <a:schemeClr val="dk1"/>
                </a:solidFill>
                <a:effectLst/>
                <a:latin typeface="Calibri"/>
                <a:ea typeface="Calibri"/>
                <a:cs typeface="Calibri"/>
                <a:sym typeface="Calibri"/>
              </a:rPr>
              <a:t>Researchers assay the completeness of chemical reactions using TLC</a:t>
            </a:r>
          </a:p>
          <a:p>
            <a:r>
              <a:rPr lang="en-US" sz="1200" b="0" i="0" u="none" strike="noStrike" cap="none" dirty="0">
                <a:solidFill>
                  <a:schemeClr val="dk1"/>
                </a:solidFill>
                <a:effectLst/>
                <a:latin typeface="Calibri"/>
                <a:ea typeface="Calibri"/>
                <a:cs typeface="Calibri"/>
                <a:sym typeface="Calibri"/>
              </a:rPr>
              <a:t>When coupled with spectroscopy, TLC identifies specific components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5945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Which molecules are present? How did they move differently based on the solvents?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5026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We will be posting the presentation and the slides in the next few days to our website </a:t>
            </a:r>
            <a:r>
              <a:rPr lang="en-US" sz="1200" b="0" i="0" u="sng" strike="noStrike" cap="none" dirty="0">
                <a:solidFill>
                  <a:schemeClr val="dk1"/>
                </a:solidFill>
                <a:effectLst/>
                <a:latin typeface="Calibri"/>
                <a:ea typeface="Calibri"/>
                <a:cs typeface="Calibri"/>
                <a:sym typeface="Calibri"/>
                <a:hlinkClick r:id="rId3"/>
              </a:rPr>
              <a:t>www.edvotek.com</a:t>
            </a:r>
            <a:r>
              <a:rPr lang="en-US" sz="1200" b="0" i="0" u="none" strike="noStrike" cap="none" dirty="0">
                <a:solidFill>
                  <a:schemeClr val="dk1"/>
                </a:solidFill>
                <a:effectLst/>
                <a:latin typeface="Calibri"/>
                <a:ea typeface="Calibri"/>
                <a:cs typeface="Calibri"/>
                <a:sym typeface="Calibri"/>
              </a:rPr>
              <a:t>.  If you’d like us to email you when they are available, please fill out this form and we will contact you in a few days.  Now, I am happy to answer a few questions.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Thanks so much for your time.  If you need us, please reach out to us at info at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dot com, or try one of our social media channels.  We look forward to helping you get biotechnology into your classroom!  Stay safe, everyone.</a:t>
            </a:r>
          </a:p>
        </p:txBody>
      </p:sp>
      <p:sp>
        <p:nvSpPr>
          <p:cNvPr id="351" name="Google Shape;35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entury Gothic"/>
                <a:ea typeface="Century Gothic"/>
                <a:cs typeface="Century Gothic"/>
                <a:sym typeface="Century Gothic"/>
              </a:rPr>
              <a:t>19</a:t>
            </a:fld>
            <a:endParaRPr sz="120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34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For those of you who are unfamiliar with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we are the Biotechnology education company! We were founded over 30 years ago now by Dr. Jack </a:t>
            </a:r>
            <a:r>
              <a:rPr lang="en-US" sz="1200" b="0" i="0" u="none" strike="noStrike" cap="none" dirty="0" err="1">
                <a:solidFill>
                  <a:schemeClr val="dk1"/>
                </a:solidFill>
                <a:effectLst/>
                <a:latin typeface="Calibri"/>
                <a:ea typeface="Calibri"/>
                <a:cs typeface="Calibri"/>
                <a:sym typeface="Calibri"/>
              </a:rPr>
              <a:t>Chirikjian</a:t>
            </a:r>
            <a:r>
              <a:rPr lang="en-US" sz="1200" b="0" i="0" u="none" strike="noStrike" cap="none" dirty="0">
                <a:solidFill>
                  <a:schemeClr val="dk1"/>
                </a:solidFill>
                <a:effectLst/>
                <a:latin typeface="Calibri"/>
                <a:ea typeface="Calibri"/>
                <a:cs typeface="Calibri"/>
                <a:sym typeface="Calibri"/>
              </a:rPr>
              <a:t>, a professor of biochemistry at Georgetown University.  Now, this was an exciting time in the biotechnology lab – think about it, DNA fingerprinting, the development of PCR, genetic engineering like the production of insulin in bacteria – but little of that was being translated into the classroom.  And thus,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was born.   Our focus is solely on the education sphere, where we work with educators all over the world to demystify science and foster the next generation of scientists through hands-on, active learning activities.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78" name="Google Shape;17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62476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Today, we’re going to focus on chromatography, which is the separation of molecules based on their physical properties.  This is an important process for many types of industrial research and development, including biomedical and pharmaceutical research, which we will discuss in this workshop.</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experiment we’re running today is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Kit 211, which focuses on analyzing simulated vaping products using thin layer chromatography.  In choosing this chromatography experiment, we are choosing an experiment that is a natural mix of STEM concepts.  This experiment separates brightly colored dyes based on their physical properties.  A mathematics extension activity involves measuring the absorbance of the dyes to calculate the dye concentration of each fraction.  Using this information, we identify specific molecules in a complex mixture.  While this technique is very powerful, it is also easy enough to do in the classroom laboratory – or even in your home, like I’m doing today.</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This demonstration will be recorded, and our slides will be available on our website.  If you’d like to be notified when they’re posted, please fill the form – the link will be in the chat box. We are also offering professional development certificates to those who watch live!  If you would like us to send you a certificate, please be sure to check the box.  This link will only be live for one hour after the presentation, so be sure to complete it before 5 PM Eastern Daylight Time.</a:t>
            </a:r>
          </a:p>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0D898A54-49A1-5E43-B357-C2C670E55503}" type="slidenum">
              <a:rPr lang="en-US" smtClean="0"/>
              <a:t>3</a:t>
            </a:fld>
            <a:endParaRPr lang="en-US"/>
          </a:p>
        </p:txBody>
      </p:sp>
    </p:spTree>
    <p:extLst>
      <p:ext uri="{BB962C8B-B14F-4D97-AF65-F5344CB8AC3E}">
        <p14:creationId xmlns:p14="http://schemas.microsoft.com/office/powerpoint/2010/main" val="64683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Smoking kills. The connection between smoking cigarettes and life-threatening conditions like heart disease, stroke, and lung cancer are clear and well known. But what about e-cigarettes and vaping? Here the messages are mixed. Sometimes e-cigarettes are presented as a safer alternative to more traditional tobacco products. Other times vaping is described as an alarming and dangerous new trend that’s creating the next generation of nicotine users and causing lasting damage to people’s lungs and bodies.  So, let’s talk more about what vaping is, what chemicals are involved, and how researchers can evaluate the effects of vaping in the short and long term.</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E-cigarettes come in countless shapes and sizes and go by many names including vapes, tanks, and ENDS ( or electronic nicotine delivery systems). Despite their differences in appearances, all these devices have the</a:t>
            </a:r>
          </a:p>
          <a:p>
            <a:r>
              <a:rPr lang="en-US" sz="1200" b="0" i="0" u="none" strike="noStrike" cap="none" dirty="0">
                <a:solidFill>
                  <a:schemeClr val="dk1"/>
                </a:solidFill>
                <a:effectLst/>
                <a:latin typeface="Calibri"/>
                <a:ea typeface="Calibri"/>
                <a:cs typeface="Calibri"/>
                <a:sym typeface="Calibri"/>
              </a:rPr>
              <a:t>same basic construction - a chamber to hold liquid, a heating element such as a coil, a battery, a microprocessor, and a mouthpiece.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Together, these parts heat solutions called e-liquids to the point where it creates a smoke-like mist.  While we think of this as a vapor, is more accurately an aerosol, or a suspension of solid or liquid particles in a gas. Many users breathe in this aerosol in order to deliver a potent dose of nicotine. Other users choose to consume nicotine-free e-liquids for the flavors, or to purchase or make black-market e-liquids that can contain additional drugs.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When chemical analysis is performed, around 100 chemical components are present in e-liquids, including flavorings, nicotine, and other drugs.  Several of these substances are capable of causing cancer in living tissue and are categorized as carcinogens. Others are classified as irritants because they cause inflammation in our bodies or as poisons because they cause injury and death at high doses.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popularity of vaping is growing in many demographics.  In recent years, the popularity of vaping has grown exponentially. Originally, vaping was promoted as a way for tobacco consumers to quit smoking. However today, many vapers have never used anything but ENDS and e-liquids. While vaping is considered less harmful than smoking cigarettes it is still not considered safe to use or to inhale second-hand.</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Unfortunately, there are huge gaps in what we currently know about the safety and long-term health effects of vaping.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146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Several health risks are beginning to emerge as vaping becomes more common, and as people are partaking in vaping for extended periods of time.  Except for infrequent cases of ENDS units causing dangerous explosions or fires, most health concerns are related to the chemical components of e-liquids. These include solvents like propylene glycol, drugs like nicotine, and contaminants like heavy metals as well as a range of flavors, preservatives, and aromatic transporters.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These additives vary tremendously between different brands and types of e-liquids but most meet food quality standards. However, the high heat of most vaping devices can also cause these chemicals to change or react with one another and create new compounds. Also, the health effects of many chemicals are different when inhaled rather than ingested. Consequently, ingredients that are labeled safe for consumption can still be dangerous when aerosolized and inhaled. A striking example of this happened in the late summer of 2019, when there was an outbreak of severe lung infections in young and otherwise healthy individuals. A common denominator was that all sufferers were vapers. Investigators found vitamin E acetate in the lungs of sick patients but not in healthy individuals. This additive is safely used in nutritional supplements and skin creams.  However, when it was added to several black-market e-liquids as a “safe” thickener, it severely damaged the user's lungs and caused them to experience shortness of breath and chest pains. This condition eventually caused thousands of hospitalizations and 55 reported deaths.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There are huge gaps in what we currently know about the safety and long-term health effects of vaping.  Researchers are working to narrow these gaps through experiments and clinical tests rather than waiting to observe them in users.  Some health effects may not be obvious in initial studies; chronic conditions only obvious after years.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What we do know, from the data that has been available, is that there are a lot of variables when it comes to vaping and the effects on human health.  But what we can quickly and easily analyzed are the chemical components within e-liquids, and we can use thin layer chromatography to do that.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343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word chromatography is from the Greek chroma and </a:t>
            </a:r>
            <a:r>
              <a:rPr lang="en-US" sz="1200" b="0" i="0" u="none" strike="noStrike" cap="none" dirty="0" err="1">
                <a:solidFill>
                  <a:schemeClr val="dk1"/>
                </a:solidFill>
                <a:effectLst/>
                <a:latin typeface="Calibri"/>
                <a:ea typeface="Calibri"/>
                <a:cs typeface="Calibri"/>
                <a:sym typeface="Calibri"/>
              </a:rPr>
              <a:t>graphein</a:t>
            </a:r>
            <a:r>
              <a:rPr lang="en-US" sz="1200" b="0" i="0" u="none" strike="noStrike" cap="none" dirty="0">
                <a:solidFill>
                  <a:schemeClr val="dk1"/>
                </a:solidFill>
                <a:effectLst/>
                <a:latin typeface="Calibri"/>
                <a:ea typeface="Calibri"/>
                <a:cs typeface="Calibri"/>
                <a:sym typeface="Calibri"/>
              </a:rPr>
              <a:t>, which translates to “color writing.”  Fun fact -- the botanist Mikhail </a:t>
            </a:r>
            <a:r>
              <a:rPr lang="en-US" sz="1200" b="0" i="0" u="none" strike="noStrike" cap="none" dirty="0" err="1">
                <a:solidFill>
                  <a:schemeClr val="dk1"/>
                </a:solidFill>
                <a:effectLst/>
                <a:latin typeface="Calibri"/>
                <a:ea typeface="Calibri"/>
                <a:cs typeface="Calibri"/>
                <a:sym typeface="Calibri"/>
              </a:rPr>
              <a:t>Tsvet</a:t>
            </a:r>
            <a:r>
              <a:rPr lang="en-US" sz="1200" b="0" i="0" u="none" strike="noStrike" cap="none" dirty="0">
                <a:solidFill>
                  <a:schemeClr val="dk1"/>
                </a:solidFill>
                <a:effectLst/>
                <a:latin typeface="Calibri"/>
                <a:ea typeface="Calibri"/>
                <a:cs typeface="Calibri"/>
                <a:sym typeface="Calibri"/>
              </a:rPr>
              <a:t>, who ran the first ‘real’ chromatography experiment, named the technique after himself!  His last name in Russian translates to color.  So, by using the Greek “chroma”, which also means color, he may have been naming the technique after himself.</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precursors of today’s chromatography can be traced back to the mid-19</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century to analyze plant pigments.  In these experiments, scientists mixed the pigments with solvents and spotted them onto filter paper.  As the pigments traveled through the paper, they separated into distinct pools, creating bands with different colors were produced. &lt;advance&gt;</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the very early 20</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century, </a:t>
            </a:r>
            <a:r>
              <a:rPr lang="en-US" sz="1200" b="0" i="0" u="none" strike="noStrike" cap="none" dirty="0" err="1">
                <a:solidFill>
                  <a:schemeClr val="dk1"/>
                </a:solidFill>
                <a:effectLst/>
                <a:latin typeface="Calibri"/>
                <a:ea typeface="Calibri"/>
                <a:cs typeface="Calibri"/>
                <a:sym typeface="Calibri"/>
              </a:rPr>
              <a:t>Tsvet</a:t>
            </a:r>
            <a:r>
              <a:rPr lang="en-US" sz="1200" b="0" i="0" u="none" strike="noStrike" cap="none" dirty="0">
                <a:solidFill>
                  <a:schemeClr val="dk1"/>
                </a:solidFill>
                <a:effectLst/>
                <a:latin typeface="Calibri"/>
                <a:ea typeface="Calibri"/>
                <a:cs typeface="Calibri"/>
                <a:sym typeface="Calibri"/>
              </a:rPr>
              <a:t> applied the principles of paper separation of plant pigments to column chromatography.  Calcium carbonate was packed into a column, and used as the separate the pigments instead of paper.  Furthermore, he realized that the solvent used for chromatography was important.  Certain molecules would separate better with polar solvents than non-polar, and vice versa.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In the mid-1900’s, the technique expanded to include many different types of separation.</a:t>
            </a:r>
          </a:p>
          <a:p>
            <a:pPr lvl="1"/>
            <a:r>
              <a:rPr lang="en-US" sz="1200" b="0" i="0" u="none" strike="noStrike" cap="none" dirty="0">
                <a:solidFill>
                  <a:schemeClr val="dk1"/>
                </a:solidFill>
                <a:effectLst/>
                <a:latin typeface="Calibri"/>
                <a:ea typeface="Calibri"/>
                <a:cs typeface="Calibri"/>
                <a:sym typeface="Calibri"/>
              </a:rPr>
              <a:t>Ion exchange – what we’re doing today, which separates based on molecular charge. &lt;advance&gt;</a:t>
            </a:r>
          </a:p>
          <a:p>
            <a:pPr lvl="1"/>
            <a:r>
              <a:rPr lang="en-US" sz="1200" b="0" i="0" u="none" strike="noStrike" cap="none" dirty="0">
                <a:solidFill>
                  <a:schemeClr val="dk1"/>
                </a:solidFill>
                <a:effectLst/>
                <a:latin typeface="Calibri"/>
                <a:ea typeface="Calibri"/>
                <a:cs typeface="Calibri"/>
                <a:sym typeface="Calibri"/>
              </a:rPr>
              <a:t>Size exclusion, also known as gel filtration, which separates molecules based on their apparent size. &lt;advance&gt;</a:t>
            </a:r>
          </a:p>
          <a:p>
            <a:pPr lvl="1"/>
            <a:r>
              <a:rPr lang="en-US" sz="1200" b="0" i="0" u="none" strike="noStrike" cap="none" dirty="0">
                <a:solidFill>
                  <a:schemeClr val="dk1"/>
                </a:solidFill>
                <a:effectLst/>
                <a:latin typeface="Calibri"/>
                <a:ea typeface="Calibri"/>
                <a:cs typeface="Calibri"/>
                <a:sym typeface="Calibri"/>
              </a:rPr>
              <a:t>Affinity chromatography, which uses protein binding interactions to separate molecules. &lt;advance&gt;</a:t>
            </a:r>
          </a:p>
          <a:p>
            <a:pPr lvl="1"/>
            <a:r>
              <a:rPr lang="en-US" sz="1200" b="0" i="0" u="none" strike="noStrike" cap="none" dirty="0">
                <a:solidFill>
                  <a:schemeClr val="dk1"/>
                </a:solidFill>
                <a:effectLst/>
                <a:latin typeface="Calibri"/>
                <a:ea typeface="Calibri"/>
                <a:cs typeface="Calibri"/>
                <a:sym typeface="Calibri"/>
              </a:rPr>
              <a:t>There’s also Thin-layer chromatography, which binds the matrix to a thin sheet of glass or plastic instead of packing it into a column, which is what we’ll doing today.  I’ll abbreviate Thin layer chromatography as TLC throughout the workshop.</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063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cap="none" dirty="0">
                <a:solidFill>
                  <a:schemeClr val="dk1"/>
                </a:solidFill>
                <a:effectLst/>
                <a:latin typeface="Calibri"/>
                <a:ea typeface="Calibri"/>
                <a:cs typeface="Calibri"/>
                <a:sym typeface="Calibri"/>
              </a:rPr>
              <a:t>Thin layer chromatography plate – The plate is coated with a matrix, in this case it is Cellulose and it is a polar molecule. The matrix captures molecules that pass through the column based on their chemical properties.</a:t>
            </a:r>
          </a:p>
          <a:p>
            <a:pPr lvl="0"/>
            <a:r>
              <a:rPr lang="en-US" sz="1200" b="0" i="0" u="none" strike="noStrike" cap="none" dirty="0">
                <a:solidFill>
                  <a:schemeClr val="dk1"/>
                </a:solidFill>
                <a:effectLst/>
                <a:latin typeface="Calibri"/>
                <a:ea typeface="Calibri"/>
                <a:cs typeface="Calibri"/>
                <a:sym typeface="Calibri"/>
              </a:rPr>
              <a:t>Solvent systems – These are mixtures of buffers and compounds that are used to move the sample mixture through the TLC matrix.  They can be polar and nonpolar, which will influence our experiment</a:t>
            </a:r>
          </a:p>
          <a:p>
            <a:pPr lvl="0"/>
            <a:r>
              <a:rPr lang="en-US" sz="1200" b="0" i="0" u="none" strike="noStrike" cap="none" dirty="0">
                <a:solidFill>
                  <a:schemeClr val="dk1"/>
                </a:solidFill>
                <a:effectLst/>
                <a:latin typeface="Calibri"/>
                <a:ea typeface="Calibri"/>
                <a:cs typeface="Calibri"/>
                <a:sym typeface="Calibri"/>
              </a:rPr>
              <a:t>Sample Mixtures – in this case, it is a mixture of dyes simulating e-liquids.  When we look at the mixture, we see this color.  By eye, we couldn’t tell whether this was one molecule that results in this color, or a mixture of two, three, however many dyes that would come together to make this color.  We’re going to use the physical differences of these dyes to separate them into pure pools of color. </a:t>
            </a:r>
          </a:p>
          <a:p>
            <a:pPr lvl="0"/>
            <a:r>
              <a:rPr lang="en-US" sz="1200" b="0" i="0" u="none" strike="noStrike" cap="none" dirty="0">
                <a:solidFill>
                  <a:schemeClr val="dk1"/>
                </a:solidFill>
                <a:effectLst/>
                <a:latin typeface="Calibri"/>
                <a:ea typeface="Calibri"/>
                <a:cs typeface="Calibri"/>
                <a:sym typeface="Calibri"/>
              </a:rPr>
              <a:t>We need to transfer the samples and buffer.  There are a few ways we can do this.  One is a plastic transfer pipet.  The other is a </a:t>
            </a:r>
            <a:r>
              <a:rPr lang="en-US" sz="1200" b="0" i="0" u="none" strike="noStrike" cap="none" dirty="0" err="1">
                <a:solidFill>
                  <a:schemeClr val="dk1"/>
                </a:solidFill>
                <a:effectLst/>
                <a:latin typeface="Calibri"/>
                <a:ea typeface="Calibri"/>
                <a:cs typeface="Calibri"/>
                <a:sym typeface="Calibri"/>
              </a:rPr>
              <a:t>micropipet</a:t>
            </a:r>
            <a:r>
              <a:rPr lang="en-US" sz="1200" b="0" i="0" u="none" strike="noStrike" cap="none" dirty="0">
                <a:solidFill>
                  <a:schemeClr val="dk1"/>
                </a:solidFill>
                <a:effectLst/>
                <a:latin typeface="Calibri"/>
                <a:ea typeface="Calibri"/>
                <a:cs typeface="Calibri"/>
                <a:sym typeface="Calibri"/>
              </a:rPr>
              <a:t>, which is a precision tool used to make measurements of very small samples.  To simplify today’s demonstration, I’m going to use the transfer pipets.  So, we can run this experiment without any special equipment.</a:t>
            </a:r>
          </a:p>
          <a:p>
            <a:pPr lvl="0"/>
            <a:r>
              <a:rPr lang="en-US" sz="1200" b="0" i="0" u="none" strike="noStrike" cap="none" dirty="0">
                <a:solidFill>
                  <a:schemeClr val="dk1"/>
                </a:solidFill>
                <a:effectLst/>
                <a:latin typeface="Calibri"/>
                <a:ea typeface="Calibri"/>
                <a:cs typeface="Calibri"/>
                <a:sym typeface="Calibri"/>
              </a:rPr>
              <a:t>And, we’ll perform this in a glass vessel or beaker, in this case jars.</a:t>
            </a:r>
          </a:p>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955A52D7-0BC4-C946-BC42-20AD4B040022}" type="slidenum">
              <a:rPr lang="en-US" smtClean="0"/>
              <a:pPr/>
              <a:t>7</a:t>
            </a:fld>
            <a:endParaRPr lang="en-US" dirty="0"/>
          </a:p>
        </p:txBody>
      </p:sp>
    </p:spTree>
    <p:extLst>
      <p:ext uri="{BB962C8B-B14F-4D97-AF65-F5344CB8AC3E}">
        <p14:creationId xmlns:p14="http://schemas.microsoft.com/office/powerpoint/2010/main" val="251833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Chromatography techniques separate molecules based on their physical properties; in this experiment, it will be whether the molecules are polar or non-polar. In thin layer chromatography, we have the stationary phase plate and mobile phase (buffer).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Here we have our TLC plate, covered with our matrix, which is known as the stationary phase. This matrix is used to physically separate the molecules into different pools.  The stationary phase is the mobile phase of the chromatography and flows through the matrix by capillary action. The applied sample is “developed” by our stationary phase. This means that the molecules in the sample are carried by the flow of buffer through the matrix where they are gradually separated. The separated zones of molecules are then visualized to let us identify the chemical components in the mixture.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As the solvent travels up the TLC plate, it’s going to bring the dyes up with it.  More soluble dyes travel up the paper with the solvent.  Insoluble dyes stay at the bottom of the paper or move slowly.  And the solubility is going to depend on the solvent.  We’re using two different solvent systems here, so you’ll be able to see that in action.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603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let’s define some key terms.  On the TLC plates, once developed, we have spots: The partially or completely separated zones of molecules that are seen on the plate.  Each molecule travels a distance from the origin, or the location where the samples are spotted. The solvent front is the distance the mobile phase travels through the matrix. These values become important for calculations that will let us distinguish between the chemicals present in our simulated e-liquid.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954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Autofit/>
          </a:bodyPr>
          <a:lstStyle>
            <a:lvl1pPr marL="457200" lvl="0" indent="-396240" algn="l">
              <a:spcBef>
                <a:spcPts val="2000"/>
              </a:spcBef>
              <a:spcAft>
                <a:spcPts val="0"/>
              </a:spcAft>
              <a:buSzPts val="2640"/>
              <a:buChar char="⚫"/>
              <a:defRPr>
                <a:solidFill>
                  <a:srgbClr val="404040"/>
                </a:solidFill>
              </a:defRPr>
            </a:lvl1pPr>
            <a:lvl2pPr marL="914400" lvl="1" indent="-382269" algn="l">
              <a:spcBef>
                <a:spcPts val="600"/>
              </a:spcBef>
              <a:spcAft>
                <a:spcPts val="0"/>
              </a:spcAft>
              <a:buSzPts val="2420"/>
              <a:buChar char="⚫"/>
              <a:defRPr>
                <a:solidFill>
                  <a:srgbClr val="404040"/>
                </a:solidFill>
              </a:defRPr>
            </a:lvl2pPr>
            <a:lvl3pPr marL="1371600" lvl="2" indent="-368300" algn="l">
              <a:spcBef>
                <a:spcPts val="600"/>
              </a:spcBef>
              <a:spcAft>
                <a:spcPts val="0"/>
              </a:spcAft>
              <a:buSzPts val="2200"/>
              <a:buChar char="⚫"/>
              <a:defRPr>
                <a:solidFill>
                  <a:srgbClr val="404040"/>
                </a:solidFill>
              </a:defRPr>
            </a:lvl3pPr>
            <a:lvl4pPr marL="1828800" lvl="3" indent="-354330" algn="l">
              <a:spcBef>
                <a:spcPts val="600"/>
              </a:spcBef>
              <a:spcAft>
                <a:spcPts val="0"/>
              </a:spcAft>
              <a:buSzPts val="1980"/>
              <a:buChar char="⚫"/>
              <a:defRPr>
                <a:solidFill>
                  <a:srgbClr val="404040"/>
                </a:solidFill>
              </a:defRPr>
            </a:lvl4pPr>
            <a:lvl5pPr marL="2286000" lvl="4" indent="-354329" algn="l">
              <a:spcBef>
                <a:spcPts val="600"/>
              </a:spcBef>
              <a:spcAft>
                <a:spcPts val="0"/>
              </a:spcAft>
              <a:buSzPts val="1980"/>
              <a:buChar char="⚫"/>
              <a:defRPr>
                <a:solidFill>
                  <a:srgbClr val="404040"/>
                </a:solidFill>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8475" y="107576"/>
            <a:ext cx="6633076" cy="1336956"/>
          </a:xfrm>
        </p:spPr>
        <p:txBody>
          <a:bodyPr/>
          <a:lstStyle/>
          <a:p>
            <a:r>
              <a:rPr lang="en-US"/>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solidFill>
                  <a:srgbClr val="404040"/>
                </a:solidFill>
              </a:defRPr>
            </a:lvl1pPr>
            <a:lvl2pPr>
              <a:defRPr sz="1800">
                <a:solidFill>
                  <a:srgbClr val="404040"/>
                </a:solidFill>
              </a:defRPr>
            </a:lvl2pPr>
            <a:lvl3pPr>
              <a:defRPr sz="18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solidFill>
                  <a:srgbClr val="404040"/>
                </a:solidFill>
              </a:defRPr>
            </a:lvl1pPr>
            <a:lvl2pPr>
              <a:defRPr sz="1800">
                <a:solidFill>
                  <a:srgbClr val="404040"/>
                </a:solidFill>
              </a:defRPr>
            </a:lvl2pPr>
            <a:lvl3pPr>
              <a:defRPr sz="18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859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
          <p:cNvSpPr/>
          <p:nvPr/>
        </p:nvSpPr>
        <p:spPr>
          <a:xfrm>
            <a:off x="1328166" y="1574540"/>
            <a:ext cx="6487668" cy="3152887"/>
          </a:xfrm>
          <a:prstGeom prst="rect">
            <a:avLst/>
          </a:prstGeom>
          <a:solidFill>
            <a:schemeClr val="lt1"/>
          </a:solidFill>
          <a:ln w="38100"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6DB7D7"/>
              </a:buClr>
              <a:buSzPts val="3520"/>
              <a:buFont typeface="Noto Sans Symbols"/>
              <a:buNone/>
            </a:pPr>
            <a:endParaRPr sz="3200">
              <a:solidFill>
                <a:srgbClr val="FEFEFE"/>
              </a:solidFill>
              <a:latin typeface="Century Gothic"/>
              <a:ea typeface="Century Gothic"/>
              <a:cs typeface="Century Gothic"/>
              <a:sym typeface="Century Gothic"/>
            </a:endParaRPr>
          </a:p>
        </p:txBody>
      </p:sp>
      <p:sp>
        <p:nvSpPr>
          <p:cNvPr id="28" name="Google Shape;28;p5"/>
          <p:cNvSpPr txBox="1">
            <a:spLocks noGrp="1"/>
          </p:cNvSpPr>
          <p:nvPr>
            <p:ph type="ctrTitle"/>
          </p:nvPr>
        </p:nvSpPr>
        <p:spPr>
          <a:xfrm>
            <a:off x="1322921" y="1803139"/>
            <a:ext cx="6498158" cy="172486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6DB7D7"/>
              </a:buClr>
              <a:buSzPts val="5060"/>
              <a:buFont typeface="Noto Sans Symbols"/>
              <a:buNone/>
              <a:defRPr sz="4600">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322921" y="3578152"/>
            <a:ext cx="6498159" cy="916641"/>
          </a:xfrm>
          <a:prstGeom prst="rect">
            <a:avLst/>
          </a:prstGeom>
          <a:noFill/>
          <a:ln>
            <a:noFill/>
          </a:ln>
        </p:spPr>
        <p:txBody>
          <a:bodyPr spcFirstLastPara="1" wrap="square" lIns="91425" tIns="45700" rIns="91425" bIns="45700" anchor="t" anchorCtr="0">
            <a:noAutofit/>
          </a:bodyPr>
          <a:lstStyle>
            <a:lvl1pPr lvl="0" algn="ctr">
              <a:spcBef>
                <a:spcPts val="300"/>
              </a:spcBef>
              <a:spcAft>
                <a:spcPts val="0"/>
              </a:spcAft>
              <a:buClr>
                <a:srgbClr val="6DB7D7"/>
              </a:buClr>
              <a:buSzPts val="1980"/>
              <a:buFont typeface="Noto Sans Symbols"/>
              <a:buNone/>
              <a:defRPr sz="1800">
                <a:solidFill>
                  <a:srgbClr val="3F3F3F"/>
                </a:solidFill>
                <a:latin typeface="Century Gothic"/>
                <a:ea typeface="Century Gothic"/>
                <a:cs typeface="Century Gothic"/>
                <a:sym typeface="Century Gothic"/>
              </a:defRPr>
            </a:lvl1pPr>
            <a:lvl2pPr lvl="1" algn="ctr">
              <a:spcBef>
                <a:spcPts val="600"/>
              </a:spcBef>
              <a:spcAft>
                <a:spcPts val="0"/>
              </a:spcAft>
              <a:buSzPts val="2420"/>
              <a:buNone/>
              <a:defRPr>
                <a:solidFill>
                  <a:schemeClr val="lt1"/>
                </a:solidFill>
              </a:defRPr>
            </a:lvl2pPr>
            <a:lvl3pPr lvl="2" algn="ctr">
              <a:spcBef>
                <a:spcPts val="600"/>
              </a:spcBef>
              <a:spcAft>
                <a:spcPts val="0"/>
              </a:spcAft>
              <a:buSzPts val="2200"/>
              <a:buNone/>
              <a:defRPr>
                <a:solidFill>
                  <a:schemeClr val="lt1"/>
                </a:solidFill>
              </a:defRPr>
            </a:lvl3pPr>
            <a:lvl4pPr lvl="3" algn="ctr">
              <a:spcBef>
                <a:spcPts val="600"/>
              </a:spcBef>
              <a:spcAft>
                <a:spcPts val="0"/>
              </a:spcAft>
              <a:buSzPts val="1980"/>
              <a:buNone/>
              <a:defRPr>
                <a:solidFill>
                  <a:schemeClr val="lt1"/>
                </a:solidFill>
              </a:defRPr>
            </a:lvl4pPr>
            <a:lvl5pPr lvl="4" algn="ctr">
              <a:spcBef>
                <a:spcPts val="600"/>
              </a:spcBef>
              <a:spcAft>
                <a:spcPts val="0"/>
              </a:spcAft>
              <a:buSzPts val="1980"/>
              <a:buNone/>
              <a:defRPr>
                <a:solidFill>
                  <a:schemeClr val="lt1"/>
                </a:solidFill>
              </a:defRPr>
            </a:lvl5pPr>
            <a:lvl6pPr lvl="5" algn="ctr">
              <a:spcBef>
                <a:spcPts val="360"/>
              </a:spcBef>
              <a:spcAft>
                <a:spcPts val="0"/>
              </a:spcAft>
              <a:buSzPts val="1980"/>
              <a:buNone/>
              <a:defRPr>
                <a:solidFill>
                  <a:schemeClr val="lt1"/>
                </a:solidFill>
              </a:defRPr>
            </a:lvl6pPr>
            <a:lvl7pPr lvl="6" algn="ctr">
              <a:spcBef>
                <a:spcPts val="360"/>
              </a:spcBef>
              <a:spcAft>
                <a:spcPts val="0"/>
              </a:spcAft>
              <a:buSzPts val="1980"/>
              <a:buNone/>
              <a:defRPr>
                <a:solidFill>
                  <a:schemeClr val="lt1"/>
                </a:solidFill>
              </a:defRPr>
            </a:lvl7pPr>
            <a:lvl8pPr lvl="7" algn="ctr">
              <a:spcBef>
                <a:spcPts val="360"/>
              </a:spcBef>
              <a:spcAft>
                <a:spcPts val="0"/>
              </a:spcAft>
              <a:buSzPts val="1980"/>
              <a:buNone/>
              <a:defRPr>
                <a:solidFill>
                  <a:schemeClr val="lt1"/>
                </a:solidFill>
              </a:defRPr>
            </a:lvl8pPr>
            <a:lvl9pPr lvl="8" algn="ctr">
              <a:spcBef>
                <a:spcPts val="360"/>
              </a:spcBef>
              <a:spcAft>
                <a:spcPts val="0"/>
              </a:spcAft>
              <a:buSzPts val="1980"/>
              <a:buNone/>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30"/>
        <p:cNvGrpSpPr/>
        <p:nvPr/>
      </p:nvGrpSpPr>
      <p:grpSpPr>
        <a:xfrm>
          <a:off x="0" y="0"/>
          <a:ext cx="0" cy="0"/>
          <a:chOff x="0" y="0"/>
          <a:chExt cx="0" cy="0"/>
        </a:xfrm>
      </p:grpSpPr>
      <p:sp>
        <p:nvSpPr>
          <p:cNvPr id="31" name="Google Shape;31;p6"/>
          <p:cNvSpPr txBox="1">
            <a:spLocks noGrp="1"/>
          </p:cNvSpPr>
          <p:nvPr>
            <p:ph type="ctrTitle"/>
          </p:nvPr>
        </p:nvSpPr>
        <p:spPr>
          <a:xfrm>
            <a:off x="363538" y="3352801"/>
            <a:ext cx="8416925"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subTitle" idx="1"/>
          </p:nvPr>
        </p:nvSpPr>
        <p:spPr>
          <a:xfrm>
            <a:off x="363538" y="4771029"/>
            <a:ext cx="8416925" cy="972671"/>
          </a:xfrm>
          <a:prstGeom prst="rect">
            <a:avLst/>
          </a:prstGeom>
          <a:noFill/>
          <a:ln>
            <a:noFill/>
          </a:ln>
        </p:spPr>
        <p:txBody>
          <a:bodyPr spcFirstLastPara="1" wrap="square" lIns="91425" tIns="45700" rIns="91425" bIns="45700" anchor="t" anchorCtr="0">
            <a:noAutofit/>
          </a:bodyPr>
          <a:lstStyle>
            <a:lvl1pPr lvl="0" algn="ctr">
              <a:spcBef>
                <a:spcPts val="300"/>
              </a:spcBef>
              <a:spcAft>
                <a:spcPts val="0"/>
              </a:spcAft>
              <a:buSzPts val="1980"/>
              <a:buNone/>
              <a:defRPr sz="1800">
                <a:solidFill>
                  <a:srgbClr val="3F3F3F"/>
                </a:solidFill>
              </a:defRPr>
            </a:lvl1pPr>
            <a:lvl2pPr lvl="1" algn="ctr">
              <a:spcBef>
                <a:spcPts val="600"/>
              </a:spcBef>
              <a:spcAft>
                <a:spcPts val="0"/>
              </a:spcAft>
              <a:buSzPts val="2420"/>
              <a:buNone/>
              <a:defRPr>
                <a:solidFill>
                  <a:schemeClr val="lt1"/>
                </a:solidFill>
              </a:defRPr>
            </a:lvl2pPr>
            <a:lvl3pPr lvl="2" algn="ctr">
              <a:spcBef>
                <a:spcPts val="600"/>
              </a:spcBef>
              <a:spcAft>
                <a:spcPts val="0"/>
              </a:spcAft>
              <a:buSzPts val="2200"/>
              <a:buNone/>
              <a:defRPr>
                <a:solidFill>
                  <a:schemeClr val="lt1"/>
                </a:solidFill>
              </a:defRPr>
            </a:lvl3pPr>
            <a:lvl4pPr lvl="3" algn="ctr">
              <a:spcBef>
                <a:spcPts val="600"/>
              </a:spcBef>
              <a:spcAft>
                <a:spcPts val="0"/>
              </a:spcAft>
              <a:buSzPts val="1980"/>
              <a:buNone/>
              <a:defRPr>
                <a:solidFill>
                  <a:schemeClr val="lt1"/>
                </a:solidFill>
              </a:defRPr>
            </a:lvl4pPr>
            <a:lvl5pPr lvl="4" algn="ctr">
              <a:spcBef>
                <a:spcPts val="600"/>
              </a:spcBef>
              <a:spcAft>
                <a:spcPts val="0"/>
              </a:spcAft>
              <a:buSzPts val="1980"/>
              <a:buNone/>
              <a:defRPr>
                <a:solidFill>
                  <a:schemeClr val="lt1"/>
                </a:solidFill>
              </a:defRPr>
            </a:lvl5pPr>
            <a:lvl6pPr lvl="5" algn="ctr">
              <a:spcBef>
                <a:spcPts val="360"/>
              </a:spcBef>
              <a:spcAft>
                <a:spcPts val="0"/>
              </a:spcAft>
              <a:buSzPts val="1980"/>
              <a:buNone/>
              <a:defRPr>
                <a:solidFill>
                  <a:schemeClr val="lt1"/>
                </a:solidFill>
              </a:defRPr>
            </a:lvl6pPr>
            <a:lvl7pPr lvl="6" algn="ctr">
              <a:spcBef>
                <a:spcPts val="360"/>
              </a:spcBef>
              <a:spcAft>
                <a:spcPts val="0"/>
              </a:spcAft>
              <a:buSzPts val="1980"/>
              <a:buNone/>
              <a:defRPr>
                <a:solidFill>
                  <a:schemeClr val="lt1"/>
                </a:solidFill>
              </a:defRPr>
            </a:lvl7pPr>
            <a:lvl8pPr lvl="7" algn="ctr">
              <a:spcBef>
                <a:spcPts val="360"/>
              </a:spcBef>
              <a:spcAft>
                <a:spcPts val="0"/>
              </a:spcAft>
              <a:buSzPts val="1980"/>
              <a:buNone/>
              <a:defRPr>
                <a:solidFill>
                  <a:schemeClr val="lt1"/>
                </a:solidFill>
              </a:defRPr>
            </a:lvl8pPr>
            <a:lvl9pPr lvl="8" algn="ctr">
              <a:spcBef>
                <a:spcPts val="360"/>
              </a:spcBef>
              <a:spcAft>
                <a:spcPts val="0"/>
              </a:spcAft>
              <a:buSzPts val="1980"/>
              <a:buNone/>
              <a:defRPr>
                <a:solidFill>
                  <a:schemeClr val="lt1"/>
                </a:solidFill>
              </a:defRPr>
            </a:lvl9pPr>
          </a:lstStyle>
          <a:p>
            <a:endParaRPr/>
          </a:p>
        </p:txBody>
      </p:sp>
      <p:sp>
        <p:nvSpPr>
          <p:cNvPr id="33" name="Google Shape;33;p6"/>
          <p:cNvSpPr>
            <a:spLocks noGrp="1"/>
          </p:cNvSpPr>
          <p:nvPr>
            <p:ph type="pic" idx="2"/>
          </p:nvPr>
        </p:nvSpPr>
        <p:spPr>
          <a:xfrm>
            <a:off x="1958474" y="363538"/>
            <a:ext cx="6814545" cy="2836862"/>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803"/>
              </a:srgbClr>
            </a:outerShdw>
          </a:effectLst>
        </p:spPr>
        <p:txBody>
          <a:bodyPr spcFirstLastPara="1" wrap="square" lIns="91425" tIns="45700" rIns="91425" bIns="45700" anchor="t" anchorCtr="0">
            <a:noAutofit/>
          </a:bodyPr>
          <a:lstStyle>
            <a:lvl1pPr marR="0" lvl="0" algn="l" rtl="0">
              <a:spcBef>
                <a:spcPts val="2000"/>
              </a:spcBef>
              <a:spcAft>
                <a:spcPts val="0"/>
              </a:spcAft>
              <a:buClr>
                <a:srgbClr val="6DB7D7"/>
              </a:buClr>
              <a:buSzPts val="3520"/>
              <a:buFont typeface="Noto Sans Symbols"/>
              <a:buNone/>
              <a:defRPr sz="3200" b="0" i="0" u="none" strike="noStrike" cap="none">
                <a:solidFill>
                  <a:srgbClr val="404040"/>
                </a:solidFill>
                <a:latin typeface="Arial"/>
                <a:ea typeface="Arial"/>
                <a:cs typeface="Arial"/>
                <a:sym typeface="Arial"/>
              </a:defRPr>
            </a:lvl1pPr>
            <a:lvl2pPr marR="0" lvl="1" algn="l" rtl="0">
              <a:spcBef>
                <a:spcPts val="600"/>
              </a:spcBef>
              <a:spcAft>
                <a:spcPts val="0"/>
              </a:spcAft>
              <a:buClr>
                <a:srgbClr val="205C77"/>
              </a:buClr>
              <a:buSzPts val="3080"/>
              <a:buFont typeface="Noto Sans Symbols"/>
              <a:buNone/>
              <a:defRPr sz="2800" b="0" i="0" u="none" strike="noStrike" cap="none">
                <a:solidFill>
                  <a:srgbClr val="404040"/>
                </a:solidFill>
                <a:latin typeface="Arial"/>
                <a:ea typeface="Arial"/>
                <a:cs typeface="Arial"/>
                <a:sym typeface="Arial"/>
              </a:defRPr>
            </a:lvl2pPr>
            <a:lvl3pPr marR="0" lvl="2" algn="l" rtl="0">
              <a:spcBef>
                <a:spcPts val="600"/>
              </a:spcBef>
              <a:spcAft>
                <a:spcPts val="0"/>
              </a:spcAft>
              <a:buClr>
                <a:srgbClr val="6DB7D7"/>
              </a:buClr>
              <a:buSzPts val="2640"/>
              <a:buFont typeface="Noto Sans Symbols"/>
              <a:buNone/>
              <a:defRPr sz="2400" b="0" i="0" u="none" strike="noStrike" cap="none">
                <a:solidFill>
                  <a:srgbClr val="404040"/>
                </a:solidFill>
                <a:latin typeface="Arial"/>
                <a:ea typeface="Arial"/>
                <a:cs typeface="Arial"/>
                <a:sym typeface="Arial"/>
              </a:defRPr>
            </a:lvl3pPr>
            <a:lvl4pPr marR="0" lvl="3" algn="l" rtl="0">
              <a:spcBef>
                <a:spcPts val="600"/>
              </a:spcBef>
              <a:spcAft>
                <a:spcPts val="0"/>
              </a:spcAft>
              <a:buClr>
                <a:srgbClr val="205C77"/>
              </a:buClr>
              <a:buSzPts val="2200"/>
              <a:buFont typeface="Noto Sans Symbols"/>
              <a:buNone/>
              <a:defRPr sz="2000" b="0" i="0" u="none" strike="noStrike" cap="none">
                <a:solidFill>
                  <a:srgbClr val="404040"/>
                </a:solidFill>
                <a:latin typeface="Arial"/>
                <a:ea typeface="Arial"/>
                <a:cs typeface="Arial"/>
                <a:sym typeface="Arial"/>
              </a:defRPr>
            </a:lvl4pPr>
            <a:lvl5pPr marR="0" lvl="4" algn="l" rtl="0">
              <a:spcBef>
                <a:spcPts val="600"/>
              </a:spcBef>
              <a:spcAft>
                <a:spcPts val="0"/>
              </a:spcAft>
              <a:buClr>
                <a:srgbClr val="6DB7D7"/>
              </a:buClr>
              <a:buSzPts val="2200"/>
              <a:buFont typeface="Noto Sans Symbols"/>
              <a:buNone/>
              <a:defRPr sz="2000" b="0" i="0" u="none" strike="noStrike" cap="none">
                <a:solidFill>
                  <a:srgbClr val="404040"/>
                </a:solidFill>
                <a:latin typeface="Arial"/>
                <a:ea typeface="Arial"/>
                <a:cs typeface="Arial"/>
                <a:sym typeface="Arial"/>
              </a:defRPr>
            </a:lvl5pPr>
            <a:lvl6pPr marR="0" lvl="5"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6pPr>
            <a:lvl7pPr marR="0" lvl="6"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7pPr>
            <a:lvl8pPr marR="0" lvl="7"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8pPr>
            <a:lvl9pPr marR="0" lvl="8"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549275" y="2403144"/>
            <a:ext cx="8056563"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600"/>
              <a:buFont typeface="Arial"/>
              <a:buNone/>
              <a:defRPr sz="4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549275" y="3736005"/>
            <a:ext cx="8056563" cy="1500187"/>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980"/>
              <a:buNone/>
              <a:defRPr sz="1800">
                <a:solidFill>
                  <a:srgbClr val="3F3F3F"/>
                </a:solidFill>
              </a:defRPr>
            </a:lvl1pPr>
            <a:lvl2pPr marL="914400" lvl="1" indent="-228600" algn="l">
              <a:spcBef>
                <a:spcPts val="600"/>
              </a:spcBef>
              <a:spcAft>
                <a:spcPts val="0"/>
              </a:spcAft>
              <a:buSzPts val="1980"/>
              <a:buNone/>
              <a:defRPr sz="1800">
                <a:solidFill>
                  <a:schemeClr val="lt1"/>
                </a:solidFill>
              </a:defRPr>
            </a:lvl2pPr>
            <a:lvl3pPr marL="1371600" lvl="2" indent="-228600" algn="l">
              <a:spcBef>
                <a:spcPts val="600"/>
              </a:spcBef>
              <a:spcAft>
                <a:spcPts val="0"/>
              </a:spcAft>
              <a:buSzPts val="1760"/>
              <a:buNone/>
              <a:defRPr sz="1600">
                <a:solidFill>
                  <a:schemeClr val="lt1"/>
                </a:solidFill>
              </a:defRPr>
            </a:lvl3pPr>
            <a:lvl4pPr marL="1828800" lvl="3" indent="-228600" algn="l">
              <a:spcBef>
                <a:spcPts val="600"/>
              </a:spcBef>
              <a:spcAft>
                <a:spcPts val="0"/>
              </a:spcAft>
              <a:buSzPts val="1540"/>
              <a:buNone/>
              <a:defRPr sz="1400">
                <a:solidFill>
                  <a:schemeClr val="lt1"/>
                </a:solidFill>
              </a:defRPr>
            </a:lvl4pPr>
            <a:lvl5pPr marL="2286000" lvl="4" indent="-228600" algn="l">
              <a:spcBef>
                <a:spcPts val="600"/>
              </a:spcBef>
              <a:spcAft>
                <a:spcPts val="0"/>
              </a:spcAft>
              <a:buSzPts val="1540"/>
              <a:buNone/>
              <a:defRPr sz="1400">
                <a:solidFill>
                  <a:schemeClr val="lt1"/>
                </a:solidFill>
              </a:defRPr>
            </a:lvl5pPr>
            <a:lvl6pPr marL="2743200" lvl="5" indent="-228600" algn="l">
              <a:spcBef>
                <a:spcPts val="280"/>
              </a:spcBef>
              <a:spcAft>
                <a:spcPts val="0"/>
              </a:spcAft>
              <a:buSzPts val="1540"/>
              <a:buNone/>
              <a:defRPr sz="1400">
                <a:solidFill>
                  <a:schemeClr val="lt1"/>
                </a:solidFill>
              </a:defRPr>
            </a:lvl6pPr>
            <a:lvl7pPr marL="3200400" lvl="6" indent="-228600" algn="l">
              <a:spcBef>
                <a:spcPts val="280"/>
              </a:spcBef>
              <a:spcAft>
                <a:spcPts val="0"/>
              </a:spcAft>
              <a:buSzPts val="1540"/>
              <a:buNone/>
              <a:defRPr sz="1400">
                <a:solidFill>
                  <a:schemeClr val="lt1"/>
                </a:solidFill>
              </a:defRPr>
            </a:lvl7pPr>
            <a:lvl8pPr marL="3657600" lvl="7" indent="-228600" algn="l">
              <a:spcBef>
                <a:spcPts val="280"/>
              </a:spcBef>
              <a:spcAft>
                <a:spcPts val="0"/>
              </a:spcAft>
              <a:buSzPts val="1540"/>
              <a:buNone/>
              <a:defRPr sz="1400">
                <a:solidFill>
                  <a:schemeClr val="lt1"/>
                </a:solidFill>
              </a:defRPr>
            </a:lvl8pPr>
            <a:lvl9pPr marL="4114800" lvl="8" indent="-228600" algn="l">
              <a:spcBef>
                <a:spcPts val="280"/>
              </a:spcBef>
              <a:spcAft>
                <a:spcPts val="0"/>
              </a:spcAft>
              <a:buSzPts val="1540"/>
              <a:buNone/>
              <a:defRPr sz="14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549274"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39" name="Google Shape;39;p8"/>
          <p:cNvSpPr txBox="1">
            <a:spLocks noGrp="1"/>
          </p:cNvSpPr>
          <p:nvPr>
            <p:ph type="body" idx="2"/>
          </p:nvPr>
        </p:nvSpPr>
        <p:spPr>
          <a:xfrm>
            <a:off x="549274" y="2347415"/>
            <a:ext cx="3840480" cy="3596185"/>
          </a:xfrm>
          <a:prstGeom prst="rect">
            <a:avLst/>
          </a:prstGeom>
          <a:noFill/>
          <a:ln>
            <a:noFill/>
          </a:ln>
        </p:spPr>
        <p:txBody>
          <a:bodyPr spcFirstLastPara="1" wrap="square" lIns="91425" tIns="45700" rIns="91425" bIns="45700" anchor="t" anchorCtr="0">
            <a:noAutofit/>
          </a:bodyPr>
          <a:lstStyle>
            <a:lvl1pPr marL="457200" lvl="0" indent="-368300" algn="l">
              <a:spcBef>
                <a:spcPts val="1600"/>
              </a:spcBef>
              <a:spcAft>
                <a:spcPts val="0"/>
              </a:spcAft>
              <a:buSzPts val="2200"/>
              <a:buChar char="⚫"/>
              <a:defRPr sz="2000">
                <a:solidFill>
                  <a:srgbClr val="404040"/>
                </a:solidFill>
              </a:defRPr>
            </a:lvl1pPr>
            <a:lvl2pPr marL="914400" lvl="1" indent="-354330" algn="l">
              <a:spcBef>
                <a:spcPts val="600"/>
              </a:spcBef>
              <a:spcAft>
                <a:spcPts val="0"/>
              </a:spcAft>
              <a:buSzPts val="1980"/>
              <a:buChar char="⚫"/>
              <a:defRPr sz="1800">
                <a:solidFill>
                  <a:srgbClr val="404040"/>
                </a:solidFill>
              </a:defRPr>
            </a:lvl2pPr>
            <a:lvl3pPr marL="1371600" lvl="2" indent="-354330" algn="l">
              <a:spcBef>
                <a:spcPts val="600"/>
              </a:spcBef>
              <a:spcAft>
                <a:spcPts val="0"/>
              </a:spcAft>
              <a:buSzPts val="1980"/>
              <a:buChar char="⚫"/>
              <a:defRPr sz="1800">
                <a:solidFill>
                  <a:srgbClr val="404040"/>
                </a:solidFill>
              </a:defRPr>
            </a:lvl3pPr>
            <a:lvl4pPr marL="1828800" lvl="3" indent="-354330" algn="l">
              <a:spcBef>
                <a:spcPts val="600"/>
              </a:spcBef>
              <a:spcAft>
                <a:spcPts val="0"/>
              </a:spcAft>
              <a:buSzPts val="1980"/>
              <a:buChar char="⚫"/>
              <a:defRPr sz="1800">
                <a:solidFill>
                  <a:srgbClr val="404040"/>
                </a:solidFill>
              </a:defRPr>
            </a:lvl4pPr>
            <a:lvl5pPr marL="2286000" lvl="4" indent="-354329" algn="l">
              <a:spcBef>
                <a:spcPts val="600"/>
              </a:spcBef>
              <a:spcAft>
                <a:spcPts val="0"/>
              </a:spcAft>
              <a:buSzPts val="1980"/>
              <a:buChar char="⚫"/>
              <a:defRPr sz="1800">
                <a:solidFill>
                  <a:srgbClr val="404040"/>
                </a:solidFill>
              </a:defRPr>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40" name="Google Shape;40;p8"/>
          <p:cNvSpPr txBox="1">
            <a:spLocks noGrp="1"/>
          </p:cNvSpPr>
          <p:nvPr>
            <p:ph type="body" idx="3"/>
          </p:nvPr>
        </p:nvSpPr>
        <p:spPr>
          <a:xfrm>
            <a:off x="4751070"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41" name="Google Shape;41;p8"/>
          <p:cNvSpPr txBox="1">
            <a:spLocks noGrp="1"/>
          </p:cNvSpPr>
          <p:nvPr>
            <p:ph type="body" idx="4"/>
          </p:nvPr>
        </p:nvSpPr>
        <p:spPr>
          <a:xfrm>
            <a:off x="4751070" y="2347415"/>
            <a:ext cx="3840480" cy="3596185"/>
          </a:xfrm>
          <a:prstGeom prst="rect">
            <a:avLst/>
          </a:prstGeom>
          <a:noFill/>
          <a:ln>
            <a:noFill/>
          </a:ln>
        </p:spPr>
        <p:txBody>
          <a:bodyPr spcFirstLastPara="1" wrap="square" lIns="91425" tIns="45700" rIns="91425" bIns="45700" anchor="t" anchorCtr="0">
            <a:no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42" name="Google Shape;42;p8"/>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958475" y="196422"/>
            <a:ext cx="6789742"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Arial"/>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533398" y="1787855"/>
            <a:ext cx="4079545" cy="3889613"/>
          </a:xfrm>
          <a:prstGeom prst="rect">
            <a:avLst/>
          </a:prstGeom>
          <a:noFill/>
          <a:ln>
            <a:noFill/>
          </a:ln>
        </p:spPr>
        <p:txBody>
          <a:bodyPr spcFirstLastPara="1" wrap="square" lIns="91425" tIns="45700" rIns="91425" bIns="45700" anchor="t" anchorCtr="0">
            <a:noAutofit/>
          </a:bodyPr>
          <a:lstStyle>
            <a:lvl1pPr marL="457200" lvl="0" indent="-228600" algn="ctr">
              <a:spcBef>
                <a:spcPts val="600"/>
              </a:spcBef>
              <a:spcAft>
                <a:spcPts val="0"/>
              </a:spcAft>
              <a:buSzPts val="1980"/>
              <a:buNone/>
              <a:defRPr sz="1800">
                <a:solidFill>
                  <a:srgbClr val="404040"/>
                </a:solidFill>
              </a:defRPr>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53" name="Google Shape;53;p12"/>
          <p:cNvSpPr>
            <a:spLocks noGrp="1"/>
          </p:cNvSpPr>
          <p:nvPr>
            <p:ph type="pic" idx="2"/>
          </p:nvPr>
        </p:nvSpPr>
        <p:spPr>
          <a:xfrm>
            <a:off x="5090617" y="1773922"/>
            <a:ext cx="3657600" cy="3903547"/>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803"/>
              </a:srgbClr>
            </a:outerShdw>
          </a:effectLst>
        </p:spPr>
        <p:txBody>
          <a:bodyPr spcFirstLastPara="1" wrap="square" lIns="91425" tIns="45700" rIns="91425" bIns="45700" anchor="t" anchorCtr="0">
            <a:noAutofit/>
          </a:bodyPr>
          <a:lstStyle>
            <a:lvl1pPr marR="0" lvl="0" algn="l" rtl="0">
              <a:spcBef>
                <a:spcPts val="2000"/>
              </a:spcBef>
              <a:spcAft>
                <a:spcPts val="0"/>
              </a:spcAft>
              <a:buClr>
                <a:srgbClr val="6DB7D7"/>
              </a:buClr>
              <a:buSzPts val="3520"/>
              <a:buFont typeface="Noto Sans Symbols"/>
              <a:buNone/>
              <a:defRPr sz="3200" b="0" i="0" u="none" strike="noStrike" cap="none">
                <a:solidFill>
                  <a:srgbClr val="FEFEFE"/>
                </a:solidFill>
                <a:latin typeface="Century Gothic"/>
                <a:ea typeface="Century Gothic"/>
                <a:cs typeface="Century Gothic"/>
                <a:sym typeface="Century Gothic"/>
              </a:defRPr>
            </a:lvl1pPr>
            <a:lvl2pPr marR="0" lvl="1" algn="l" rtl="0">
              <a:spcBef>
                <a:spcPts val="600"/>
              </a:spcBef>
              <a:spcAft>
                <a:spcPts val="0"/>
              </a:spcAft>
              <a:buClr>
                <a:srgbClr val="205C77"/>
              </a:buClr>
              <a:buSzPts val="3080"/>
              <a:buFont typeface="Noto Sans Symbols"/>
              <a:buNone/>
              <a:defRPr sz="2800" b="0" i="0" u="none" strike="noStrike" cap="none">
                <a:solidFill>
                  <a:srgbClr val="404040"/>
                </a:solidFill>
                <a:latin typeface="Arial"/>
                <a:ea typeface="Arial"/>
                <a:cs typeface="Arial"/>
                <a:sym typeface="Arial"/>
              </a:defRPr>
            </a:lvl2pPr>
            <a:lvl3pPr marR="0" lvl="2" algn="l" rtl="0">
              <a:spcBef>
                <a:spcPts val="600"/>
              </a:spcBef>
              <a:spcAft>
                <a:spcPts val="0"/>
              </a:spcAft>
              <a:buClr>
                <a:srgbClr val="6DB7D7"/>
              </a:buClr>
              <a:buSzPts val="2640"/>
              <a:buFont typeface="Noto Sans Symbols"/>
              <a:buNone/>
              <a:defRPr sz="2400" b="0" i="0" u="none" strike="noStrike" cap="none">
                <a:solidFill>
                  <a:srgbClr val="404040"/>
                </a:solidFill>
                <a:latin typeface="Arial"/>
                <a:ea typeface="Arial"/>
                <a:cs typeface="Arial"/>
                <a:sym typeface="Arial"/>
              </a:defRPr>
            </a:lvl3pPr>
            <a:lvl4pPr marR="0" lvl="3" algn="l" rtl="0">
              <a:spcBef>
                <a:spcPts val="600"/>
              </a:spcBef>
              <a:spcAft>
                <a:spcPts val="0"/>
              </a:spcAft>
              <a:buClr>
                <a:srgbClr val="205C77"/>
              </a:buClr>
              <a:buSzPts val="2200"/>
              <a:buFont typeface="Noto Sans Symbols"/>
              <a:buNone/>
              <a:defRPr sz="2000" b="0" i="0" u="none" strike="noStrike" cap="none">
                <a:solidFill>
                  <a:srgbClr val="404040"/>
                </a:solidFill>
                <a:latin typeface="Arial"/>
                <a:ea typeface="Arial"/>
                <a:cs typeface="Arial"/>
                <a:sym typeface="Arial"/>
              </a:defRPr>
            </a:lvl4pPr>
            <a:lvl5pPr marR="0" lvl="4" algn="l" rtl="0">
              <a:spcBef>
                <a:spcPts val="600"/>
              </a:spcBef>
              <a:spcAft>
                <a:spcPts val="0"/>
              </a:spcAft>
              <a:buClr>
                <a:srgbClr val="6DB7D7"/>
              </a:buClr>
              <a:buSzPts val="2200"/>
              <a:buFont typeface="Noto Sans Symbols"/>
              <a:buNone/>
              <a:defRPr sz="2000" b="0" i="0" u="none" strike="noStrike" cap="none">
                <a:solidFill>
                  <a:srgbClr val="404040"/>
                </a:solidFill>
                <a:latin typeface="Arial"/>
                <a:ea typeface="Arial"/>
                <a:cs typeface="Arial"/>
                <a:sym typeface="Arial"/>
              </a:defRPr>
            </a:lvl5pPr>
            <a:lvl6pPr marR="0" lvl="5"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6pPr>
            <a:lvl7pPr marR="0" lvl="6"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7pPr>
            <a:lvl8pPr marR="0" lvl="7"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8pPr>
            <a:lvl9pPr marR="0" lvl="8"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rot="5400000">
            <a:off x="2398713" y="-249237"/>
            <a:ext cx="4343400" cy="8042276"/>
          </a:xfrm>
          <a:prstGeom prst="rect">
            <a:avLst/>
          </a:prstGeom>
          <a:noFill/>
          <a:ln>
            <a:noFill/>
          </a:ln>
        </p:spPr>
        <p:txBody>
          <a:bodyPr spcFirstLastPara="1" wrap="square" lIns="91425" tIns="45700" rIns="91425" bIns="45700" anchor="t" anchorCtr="0">
            <a:no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rot="5400000">
            <a:off x="5344142" y="2393951"/>
            <a:ext cx="5575300" cy="1524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rot="5400000">
            <a:off x="1106487" y="-188912"/>
            <a:ext cx="5575300" cy="6689726"/>
          </a:xfrm>
          <a:prstGeom prst="rect">
            <a:avLst/>
          </a:prstGeom>
          <a:noFill/>
          <a:ln>
            <a:noFill/>
          </a:ln>
        </p:spPr>
        <p:txBody>
          <a:bodyPr spcFirstLastPara="1" wrap="square" lIns="91425" tIns="45700" rIns="91425" bIns="45700" anchor="t" anchorCtr="0">
            <a:no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Autofit/>
          </a:bodyPr>
          <a:lstStyle>
            <a:lvl1pPr marL="457200" marR="0" lvl="0" indent="-396240" algn="l" rtl="0">
              <a:spcBef>
                <a:spcPts val="2000"/>
              </a:spcBef>
              <a:spcAft>
                <a:spcPts val="0"/>
              </a:spcAft>
              <a:buClr>
                <a:srgbClr val="6DB7D7"/>
              </a:buClr>
              <a:buSzPts val="2640"/>
              <a:buFont typeface="Noto Sans Symbols"/>
              <a:buChar char="⚫"/>
              <a:defRPr sz="2400" b="0" i="0" u="none" strike="noStrike" cap="none">
                <a:solidFill>
                  <a:srgbClr val="404040"/>
                </a:solidFill>
                <a:latin typeface="Arial"/>
                <a:ea typeface="Arial"/>
                <a:cs typeface="Arial"/>
                <a:sym typeface="Arial"/>
              </a:defRPr>
            </a:lvl1pPr>
            <a:lvl2pPr marL="914400" marR="0" lvl="1" indent="-382269" algn="l" rtl="0">
              <a:spcBef>
                <a:spcPts val="600"/>
              </a:spcBef>
              <a:spcAft>
                <a:spcPts val="0"/>
              </a:spcAft>
              <a:buClr>
                <a:srgbClr val="205C77"/>
              </a:buClr>
              <a:buSzPts val="2420"/>
              <a:buFont typeface="Noto Sans Symbols"/>
              <a:buChar char="⚫"/>
              <a:defRPr sz="2200" b="0" i="0" u="none" strike="noStrike" cap="none">
                <a:solidFill>
                  <a:srgbClr val="404040"/>
                </a:solidFill>
                <a:latin typeface="Arial"/>
                <a:ea typeface="Arial"/>
                <a:cs typeface="Arial"/>
                <a:sym typeface="Arial"/>
              </a:defRPr>
            </a:lvl2pPr>
            <a:lvl3pPr marL="1371600" marR="0" lvl="2" indent="-368300" algn="l" rtl="0">
              <a:spcBef>
                <a:spcPts val="600"/>
              </a:spcBef>
              <a:spcAft>
                <a:spcPts val="0"/>
              </a:spcAft>
              <a:buClr>
                <a:srgbClr val="6DB7D7"/>
              </a:buClr>
              <a:buSzPts val="2200"/>
              <a:buFont typeface="Noto Sans Symbols"/>
              <a:buChar char="⚫"/>
              <a:defRPr sz="2000" b="0" i="0" u="none" strike="noStrike" cap="none">
                <a:solidFill>
                  <a:srgbClr val="404040"/>
                </a:solidFill>
                <a:latin typeface="Arial"/>
                <a:ea typeface="Arial"/>
                <a:cs typeface="Arial"/>
                <a:sym typeface="Arial"/>
              </a:defRPr>
            </a:lvl3pPr>
            <a:lvl4pPr marL="1828800" marR="0" lvl="3" indent="-354330" algn="l" rtl="0">
              <a:spcBef>
                <a:spcPts val="600"/>
              </a:spcBef>
              <a:spcAft>
                <a:spcPts val="0"/>
              </a:spcAft>
              <a:buClr>
                <a:srgbClr val="205C77"/>
              </a:buClr>
              <a:buSzPts val="1980"/>
              <a:buFont typeface="Noto Sans Symbols"/>
              <a:buChar char="⚫"/>
              <a:defRPr sz="1800" b="0" i="0" u="none" strike="noStrike" cap="none">
                <a:solidFill>
                  <a:srgbClr val="404040"/>
                </a:solidFill>
                <a:latin typeface="Arial"/>
                <a:ea typeface="Arial"/>
                <a:cs typeface="Arial"/>
                <a:sym typeface="Arial"/>
              </a:defRPr>
            </a:lvl4pPr>
            <a:lvl5pPr marL="2286000" marR="0" lvl="4" indent="-354329" algn="l" rtl="0">
              <a:spcBef>
                <a:spcPts val="600"/>
              </a:spcBef>
              <a:spcAft>
                <a:spcPts val="0"/>
              </a:spcAft>
              <a:buClr>
                <a:srgbClr val="6DB7D7"/>
              </a:buClr>
              <a:buSzPts val="1980"/>
              <a:buFont typeface="Noto Sans Symbols"/>
              <a:buChar char="⚫"/>
              <a:defRPr sz="1800" b="0" i="0" u="none" strike="noStrike" cap="none">
                <a:solidFill>
                  <a:srgbClr val="404040"/>
                </a:solidFill>
                <a:latin typeface="Arial"/>
                <a:ea typeface="Arial"/>
                <a:cs typeface="Arial"/>
                <a:sym typeface="Arial"/>
              </a:defRPr>
            </a:lvl5pPr>
            <a:lvl6pPr marL="2743200" marR="0" lvl="5" indent="-354329" algn="l" rtl="0">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6pPr>
            <a:lvl7pPr marL="3200400" marR="0" lvl="6" indent="-354329" algn="l" rtl="0">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7pPr>
            <a:lvl8pPr marL="3657600" marR="0" lvl="7" indent="-354329" algn="l" rtl="0">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8pPr>
            <a:lvl9pPr marL="4114800" marR="0" lvl="8" indent="-354329" algn="l" rtl="0">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9pPr>
          </a:lstStyle>
          <a:p>
            <a:endParaRPr/>
          </a:p>
        </p:txBody>
      </p:sp>
      <p:sp>
        <p:nvSpPr>
          <p:cNvPr id="12" name="Google Shape;12;p1"/>
          <p:cNvSpPr txBox="1"/>
          <p:nvPr/>
        </p:nvSpPr>
        <p:spPr>
          <a:xfrm>
            <a:off x="548640" y="6543378"/>
            <a:ext cx="8042276" cy="3657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small">
                <a:solidFill>
                  <a:schemeClr val="lt1"/>
                </a:solidFill>
                <a:latin typeface="Century Gothic"/>
                <a:ea typeface="Century Gothic"/>
                <a:cs typeface="Century Gothic"/>
                <a:sym typeface="Century Gothic"/>
              </a:rPr>
              <a:t>© Edvotek, the Biotechnology Education Company - www.edvotek.com - 1.800.EDVOTEK</a:t>
            </a:r>
            <a:endParaRPr/>
          </a:p>
          <a:p>
            <a:pPr marL="0" marR="0" lvl="0" indent="0" algn="ctr" rtl="0">
              <a:spcBef>
                <a:spcPts val="0"/>
              </a:spcBef>
              <a:spcAft>
                <a:spcPts val="0"/>
              </a:spcAft>
              <a:buNone/>
            </a:pPr>
            <a:endParaRPr sz="1500" b="0" i="0" u="none" strike="noStrike" cap="small">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8" r:id="rId7"/>
    <p:sldLayoutId id="2147483659" r:id="rId8"/>
    <p:sldLayoutId id="2147483660"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edvotek.com/" TargetMode="External"/><Relationship Id="rId7" Type="http://schemas.openxmlformats.org/officeDocument/2006/relationships/hyperlink" Target="https://www.instagram.com/edvotek/"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twitter.com/edvotek" TargetMode="External"/><Relationship Id="rId5" Type="http://schemas.openxmlformats.org/officeDocument/2006/relationships/hyperlink" Target="http://www.facebook.com/edvotek" TargetMode="External"/><Relationship Id="rId4" Type="http://schemas.openxmlformats.org/officeDocument/2006/relationships/hyperlink" Target="http://www.youtube.com/EdvotekIn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5"/>
          <p:cNvSpPr txBox="1"/>
          <p:nvPr/>
        </p:nvSpPr>
        <p:spPr>
          <a:xfrm>
            <a:off x="689113" y="4670853"/>
            <a:ext cx="8083826" cy="1216511"/>
          </a:xfrm>
          <a:prstGeom prst="rect">
            <a:avLst/>
          </a:prstGeom>
          <a:noFill/>
          <a:ln>
            <a:noFill/>
          </a:ln>
        </p:spPr>
        <p:txBody>
          <a:bodyPr spcFirstLastPara="1" wrap="square" lIns="91425" tIns="45700" rIns="91425" bIns="45700" anchor="ctr" anchorCtr="0">
            <a:noAutofit/>
          </a:bodyPr>
          <a:lstStyle/>
          <a:p>
            <a:pPr lvl="0" algn="ctr">
              <a:buClr>
                <a:schemeClr val="accent1"/>
              </a:buClr>
              <a:buSzPts val="3200"/>
            </a:pPr>
            <a:endParaRPr lang="en-US" sz="2400" dirty="0">
              <a:solidFill>
                <a:srgbClr val="012D88"/>
              </a:solidFill>
              <a:latin typeface="Lato" panose="020F0502020204030203" pitchFamily="34" charset="77"/>
              <a:ea typeface="Century Gothic"/>
              <a:cs typeface="Century Gothic"/>
              <a:sym typeface="Century Gothic"/>
            </a:endParaRPr>
          </a:p>
          <a:p>
            <a:pPr marL="0" marR="0" lvl="0" indent="0" algn="ctr" rtl="0">
              <a:spcBef>
                <a:spcPts val="0"/>
              </a:spcBef>
              <a:spcAft>
                <a:spcPts val="0"/>
              </a:spcAft>
              <a:buClr>
                <a:schemeClr val="accent1"/>
              </a:buClr>
              <a:buSzPts val="3200"/>
              <a:buFont typeface="Century Gothic"/>
              <a:buNone/>
            </a:pPr>
            <a:r>
              <a:rPr lang="en-US" sz="2400" dirty="0">
                <a:solidFill>
                  <a:srgbClr val="012D88"/>
                </a:solidFill>
                <a:latin typeface="Lato" panose="020F0502020204030203" pitchFamily="34" charset="77"/>
                <a:ea typeface="Century Gothic"/>
                <a:cs typeface="Century Gothic"/>
                <a:sym typeface="Century Gothic"/>
              </a:rPr>
              <a:t>Danielle R. </a:t>
            </a:r>
            <a:r>
              <a:rPr lang="en-US" sz="2400" dirty="0" err="1">
                <a:solidFill>
                  <a:srgbClr val="012D88"/>
                </a:solidFill>
                <a:latin typeface="Lato" panose="020F0502020204030203" pitchFamily="34" charset="77"/>
                <a:ea typeface="Century Gothic"/>
                <a:cs typeface="Century Gothic"/>
                <a:sym typeface="Century Gothic"/>
              </a:rPr>
              <a:t>Snowflack</a:t>
            </a:r>
            <a:r>
              <a:rPr lang="en-US" sz="2400" dirty="0">
                <a:solidFill>
                  <a:srgbClr val="012D88"/>
                </a:solidFill>
                <a:latin typeface="Lato" panose="020F0502020204030203" pitchFamily="34" charset="77"/>
                <a:ea typeface="Century Gothic"/>
                <a:cs typeface="Century Gothic"/>
                <a:sym typeface="Century Gothic"/>
              </a:rPr>
              <a:t>, Ph.D.</a:t>
            </a:r>
          </a:p>
          <a:p>
            <a:pPr marL="0" marR="0" lvl="0" indent="0" algn="ctr" rtl="0">
              <a:spcBef>
                <a:spcPts val="0"/>
              </a:spcBef>
              <a:spcAft>
                <a:spcPts val="0"/>
              </a:spcAft>
              <a:buClr>
                <a:schemeClr val="accent1"/>
              </a:buClr>
              <a:buSzPts val="3200"/>
              <a:buFont typeface="Century Gothic"/>
              <a:buNone/>
            </a:pPr>
            <a:r>
              <a:rPr lang="en-US" sz="2400" dirty="0" err="1">
                <a:solidFill>
                  <a:srgbClr val="012D88"/>
                </a:solidFill>
                <a:latin typeface="Lato" panose="020F0502020204030203" pitchFamily="34" charset="77"/>
                <a:ea typeface="Century Gothic"/>
                <a:cs typeface="Century Gothic"/>
                <a:sym typeface="Century Gothic"/>
              </a:rPr>
              <a:t>www.edvotek.com</a:t>
            </a:r>
            <a:endParaRPr lang="en-US" sz="2400" dirty="0">
              <a:solidFill>
                <a:srgbClr val="012D88"/>
              </a:solidFill>
              <a:latin typeface="Lato" panose="020F0502020204030203" pitchFamily="34" charset="77"/>
              <a:ea typeface="Century Gothic"/>
              <a:cs typeface="Century Gothic"/>
              <a:sym typeface="Century Gothic"/>
            </a:endParaRPr>
          </a:p>
        </p:txBody>
      </p:sp>
      <p:pic>
        <p:nvPicPr>
          <p:cNvPr id="5" name="Picture 4" descr="Text&#10;&#10;Description automatically generated">
            <a:extLst>
              <a:ext uri="{FF2B5EF4-FFF2-40B4-BE49-F238E27FC236}">
                <a16:creationId xmlns:a16="http://schemas.microsoft.com/office/drawing/2014/main" id="{42BE2162-DF3C-7B47-8DF2-514124797963}"/>
              </a:ext>
            </a:extLst>
          </p:cNvPr>
          <p:cNvPicPr>
            <a:picLocks noChangeAspect="1"/>
          </p:cNvPicPr>
          <p:nvPr/>
        </p:nvPicPr>
        <p:blipFill rotWithShape="1">
          <a:blip r:embed="rId3"/>
          <a:srcRect b="14594"/>
          <a:stretch/>
        </p:blipFill>
        <p:spPr>
          <a:xfrm>
            <a:off x="0" y="766123"/>
            <a:ext cx="9144000" cy="39047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533400" y="107576"/>
            <a:ext cx="7924800" cy="133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3600"/>
              <a:buFont typeface="PT Sans"/>
              <a:buNone/>
            </a:pPr>
            <a:r>
              <a:rPr lang="en-US" b="1" dirty="0">
                <a:solidFill>
                  <a:srgbClr val="012D88"/>
                </a:solidFill>
                <a:latin typeface="Lato" panose="020F0502020204030203" pitchFamily="34" charset="77"/>
              </a:rPr>
              <a:t>Preparing for thin layer chromatography</a:t>
            </a:r>
            <a:endParaRPr b="1" dirty="0">
              <a:solidFill>
                <a:srgbClr val="012D88"/>
              </a:solidFill>
              <a:latin typeface="Lato" panose="020F0502020204030203" pitchFamily="34" charset="77"/>
            </a:endParaRPr>
          </a:p>
        </p:txBody>
      </p:sp>
      <p:grpSp>
        <p:nvGrpSpPr>
          <p:cNvPr id="2" name="Group 1">
            <a:extLst>
              <a:ext uri="{FF2B5EF4-FFF2-40B4-BE49-F238E27FC236}">
                <a16:creationId xmlns:a16="http://schemas.microsoft.com/office/drawing/2014/main" id="{A2FBE90D-382E-5C46-AAF0-2FBACE0E1E8D}"/>
              </a:ext>
            </a:extLst>
          </p:cNvPr>
          <p:cNvGrpSpPr/>
          <p:nvPr/>
        </p:nvGrpSpPr>
        <p:grpSpPr>
          <a:xfrm>
            <a:off x="874352" y="1420674"/>
            <a:ext cx="7782154" cy="2190256"/>
            <a:chOff x="585919" y="1317782"/>
            <a:chExt cx="7782154" cy="2190256"/>
          </a:xfrm>
        </p:grpSpPr>
        <p:grpSp>
          <p:nvGrpSpPr>
            <p:cNvPr id="294" name="Google Shape;294;p46"/>
            <p:cNvGrpSpPr/>
            <p:nvPr/>
          </p:nvGrpSpPr>
          <p:grpSpPr>
            <a:xfrm>
              <a:off x="720512" y="1317782"/>
              <a:ext cx="7647561" cy="2190256"/>
              <a:chOff x="720512" y="1317782"/>
              <a:chExt cx="7647561" cy="2190256"/>
            </a:xfrm>
          </p:grpSpPr>
          <p:grpSp>
            <p:nvGrpSpPr>
              <p:cNvPr id="295" name="Google Shape;295;p46"/>
              <p:cNvGrpSpPr/>
              <p:nvPr/>
            </p:nvGrpSpPr>
            <p:grpSpPr>
              <a:xfrm>
                <a:off x="2172861" y="1317782"/>
                <a:ext cx="6195212" cy="2190256"/>
                <a:chOff x="1688027" y="860582"/>
                <a:chExt cx="6195212" cy="2190256"/>
              </a:xfrm>
            </p:grpSpPr>
            <p:grpSp>
              <p:nvGrpSpPr>
                <p:cNvPr id="296" name="Google Shape;296;p46"/>
                <p:cNvGrpSpPr/>
                <p:nvPr/>
              </p:nvGrpSpPr>
              <p:grpSpPr>
                <a:xfrm>
                  <a:off x="1688027" y="860582"/>
                  <a:ext cx="4987265" cy="1930111"/>
                  <a:chOff x="1688027" y="860582"/>
                  <a:chExt cx="4987265" cy="1930111"/>
                </a:xfrm>
              </p:grpSpPr>
              <p:pic>
                <p:nvPicPr>
                  <p:cNvPr id="297" name="Google Shape;297;p46"/>
                  <p:cNvPicPr preferRelativeResize="0"/>
                  <p:nvPr/>
                </p:nvPicPr>
                <p:blipFill rotWithShape="1">
                  <a:blip r:embed="rId3">
                    <a:alphaModFix/>
                  </a:blip>
                  <a:srcRect/>
                  <a:stretch/>
                </p:blipFill>
                <p:spPr>
                  <a:xfrm>
                    <a:off x="1688027" y="1165399"/>
                    <a:ext cx="1641463" cy="1606163"/>
                  </a:xfrm>
                  <a:prstGeom prst="rect">
                    <a:avLst/>
                  </a:prstGeom>
                  <a:noFill/>
                  <a:ln>
                    <a:noFill/>
                  </a:ln>
                </p:spPr>
              </p:pic>
              <p:pic>
                <p:nvPicPr>
                  <p:cNvPr id="298" name="Google Shape;298;p46"/>
                  <p:cNvPicPr preferRelativeResize="0"/>
                  <p:nvPr/>
                </p:nvPicPr>
                <p:blipFill rotWithShape="1">
                  <a:blip r:embed="rId4">
                    <a:alphaModFix/>
                  </a:blip>
                  <a:srcRect/>
                  <a:stretch/>
                </p:blipFill>
                <p:spPr>
                  <a:xfrm>
                    <a:off x="3046815" y="860582"/>
                    <a:ext cx="1605240" cy="1930111"/>
                  </a:xfrm>
                  <a:prstGeom prst="rect">
                    <a:avLst/>
                  </a:prstGeom>
                  <a:noFill/>
                  <a:ln>
                    <a:noFill/>
                  </a:ln>
                </p:spPr>
              </p:pic>
              <p:pic>
                <p:nvPicPr>
                  <p:cNvPr id="300" name="Google Shape;300;p46"/>
                  <p:cNvPicPr preferRelativeResize="0"/>
                  <p:nvPr/>
                </p:nvPicPr>
                <p:blipFill rotWithShape="1">
                  <a:blip r:embed="rId5">
                    <a:alphaModFix/>
                  </a:blip>
                  <a:srcRect/>
                  <a:stretch/>
                </p:blipFill>
                <p:spPr>
                  <a:xfrm>
                    <a:off x="4599709" y="874330"/>
                    <a:ext cx="2075583" cy="1902617"/>
                  </a:xfrm>
                  <a:prstGeom prst="rect">
                    <a:avLst/>
                  </a:prstGeom>
                  <a:noFill/>
                  <a:ln>
                    <a:noFill/>
                  </a:ln>
                </p:spPr>
              </p:pic>
            </p:grpSp>
            <p:pic>
              <p:nvPicPr>
                <p:cNvPr id="301" name="Google Shape;301;p46"/>
                <p:cNvPicPr preferRelativeResize="0"/>
                <p:nvPr/>
              </p:nvPicPr>
              <p:blipFill rotWithShape="1">
                <a:blip r:embed="rId6">
                  <a:alphaModFix/>
                </a:blip>
                <a:srcRect/>
                <a:stretch/>
              </p:blipFill>
              <p:spPr>
                <a:xfrm>
                  <a:off x="6520730" y="1279576"/>
                  <a:ext cx="1362509" cy="1771262"/>
                </a:xfrm>
                <a:prstGeom prst="rect">
                  <a:avLst/>
                </a:prstGeom>
                <a:noFill/>
                <a:ln>
                  <a:noFill/>
                </a:ln>
              </p:spPr>
            </p:pic>
          </p:grpSp>
          <p:sp>
            <p:nvSpPr>
              <p:cNvPr id="302" name="Google Shape;302;p46"/>
              <p:cNvSpPr/>
              <p:nvPr/>
            </p:nvSpPr>
            <p:spPr>
              <a:xfrm>
                <a:off x="720512" y="1681356"/>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3" name="Google Shape;303;p46"/>
              <p:cNvSpPr/>
              <p:nvPr/>
            </p:nvSpPr>
            <p:spPr>
              <a:xfrm>
                <a:off x="2243419" y="1648691"/>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46"/>
              <p:cNvSpPr/>
              <p:nvPr/>
            </p:nvSpPr>
            <p:spPr>
              <a:xfrm>
                <a:off x="3610653" y="1707507"/>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05" name="Google Shape;305;p46"/>
              <p:cNvSpPr/>
              <p:nvPr/>
            </p:nvSpPr>
            <p:spPr>
              <a:xfrm>
                <a:off x="5254265" y="1640571"/>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46"/>
              <p:cNvSpPr/>
              <p:nvPr/>
            </p:nvSpPr>
            <p:spPr>
              <a:xfrm>
                <a:off x="6850539" y="1736775"/>
                <a:ext cx="457124" cy="44985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07" name="Google Shape;307;p46"/>
            <p:cNvSpPr txBox="1"/>
            <p:nvPr/>
          </p:nvSpPr>
          <p:spPr>
            <a:xfrm>
              <a:off x="585919" y="1536125"/>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 </a:t>
              </a:r>
              <a:endParaRPr sz="1400" b="0" i="0" u="none" strike="noStrike" cap="none" dirty="0">
                <a:solidFill>
                  <a:srgbClr val="000000"/>
                </a:solidFill>
                <a:latin typeface="Arial"/>
                <a:ea typeface="Arial"/>
                <a:cs typeface="Arial"/>
                <a:sym typeface="Arial"/>
              </a:endParaRPr>
            </a:p>
          </p:txBody>
        </p:sp>
        <p:sp>
          <p:nvSpPr>
            <p:cNvPr id="308" name="Google Shape;308;p46"/>
            <p:cNvSpPr txBox="1"/>
            <p:nvPr/>
          </p:nvSpPr>
          <p:spPr>
            <a:xfrm>
              <a:off x="2317440" y="1536125"/>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2. </a:t>
              </a:r>
              <a:endParaRPr sz="1400" b="0" i="0" u="none" strike="noStrike" cap="none">
                <a:solidFill>
                  <a:srgbClr val="000000"/>
                </a:solidFill>
                <a:latin typeface="Arial"/>
                <a:ea typeface="Arial"/>
                <a:cs typeface="Arial"/>
                <a:sym typeface="Arial"/>
              </a:endParaRPr>
            </a:p>
          </p:txBody>
        </p:sp>
        <p:sp>
          <p:nvSpPr>
            <p:cNvPr id="309" name="Google Shape;309;p46"/>
            <p:cNvSpPr txBox="1"/>
            <p:nvPr/>
          </p:nvSpPr>
          <p:spPr>
            <a:xfrm>
              <a:off x="3768975" y="1536125"/>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3. </a:t>
              </a:r>
              <a:endParaRPr sz="1400" b="0" i="0" u="none" strike="noStrike" cap="none">
                <a:solidFill>
                  <a:srgbClr val="000000"/>
                </a:solidFill>
                <a:latin typeface="Arial"/>
                <a:ea typeface="Arial"/>
                <a:cs typeface="Arial"/>
                <a:sym typeface="Arial"/>
              </a:endParaRPr>
            </a:p>
          </p:txBody>
        </p:sp>
        <p:sp>
          <p:nvSpPr>
            <p:cNvPr id="310" name="Google Shape;310;p46"/>
            <p:cNvSpPr txBox="1"/>
            <p:nvPr/>
          </p:nvSpPr>
          <p:spPr>
            <a:xfrm>
              <a:off x="5240065" y="1536124"/>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4. </a:t>
              </a:r>
              <a:endParaRPr sz="1400" b="0" i="0" u="none" strike="noStrike" cap="none">
                <a:solidFill>
                  <a:srgbClr val="000000"/>
                </a:solidFill>
                <a:latin typeface="Arial"/>
                <a:ea typeface="Arial"/>
                <a:cs typeface="Arial"/>
                <a:sym typeface="Arial"/>
              </a:endParaRPr>
            </a:p>
          </p:txBody>
        </p:sp>
        <p:sp>
          <p:nvSpPr>
            <p:cNvPr id="311" name="Google Shape;311;p46"/>
            <p:cNvSpPr txBox="1"/>
            <p:nvPr/>
          </p:nvSpPr>
          <p:spPr>
            <a:xfrm>
              <a:off x="6887721" y="1561447"/>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5. </a:t>
              </a:r>
              <a:endParaRPr sz="1400" b="0" i="0" u="none" strike="noStrike" cap="none">
                <a:solidFill>
                  <a:srgbClr val="000000"/>
                </a:solidFill>
                <a:latin typeface="Arial"/>
                <a:ea typeface="Arial"/>
                <a:cs typeface="Arial"/>
                <a:sym typeface="Arial"/>
              </a:endParaRPr>
            </a:p>
          </p:txBody>
        </p:sp>
      </p:grpSp>
      <p:sp>
        <p:nvSpPr>
          <p:cNvPr id="312" name="Google Shape;312;p46"/>
          <p:cNvSpPr txBox="1"/>
          <p:nvPr/>
        </p:nvSpPr>
        <p:spPr>
          <a:xfrm>
            <a:off x="967655" y="3683000"/>
            <a:ext cx="7208690" cy="175432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2000" b="0" i="0" u="none" strike="noStrike" cap="none" dirty="0">
                <a:solidFill>
                  <a:srgbClr val="000000"/>
                </a:solidFill>
                <a:latin typeface="Arial"/>
                <a:ea typeface="Arial"/>
                <a:cs typeface="Arial"/>
                <a:sym typeface="Arial"/>
              </a:rPr>
              <a:t>Prepare the TLC plate, the solvent, and the samples</a:t>
            </a:r>
          </a:p>
          <a:p>
            <a:pPr marL="342900" marR="0" lvl="0" indent="-342900" algn="l" rtl="0">
              <a:lnSpc>
                <a:spcPct val="100000"/>
              </a:lnSpc>
              <a:spcBef>
                <a:spcPts val="0"/>
              </a:spcBef>
              <a:spcAft>
                <a:spcPts val="0"/>
              </a:spcAft>
              <a:buClr>
                <a:srgbClr val="000000"/>
              </a:buClr>
              <a:buSzPts val="1800"/>
              <a:buFont typeface="Arial"/>
              <a:buAutoNum type="arabicPeriod"/>
            </a:pPr>
            <a:r>
              <a:rPr lang="en-US" sz="2000" b="0" i="0" u="none" strike="noStrike" cap="none" dirty="0">
                <a:solidFill>
                  <a:srgbClr val="000000"/>
                </a:solidFill>
                <a:latin typeface="Arial"/>
                <a:ea typeface="Arial"/>
                <a:cs typeface="Arial"/>
                <a:sym typeface="Arial"/>
              </a:rPr>
              <a:t>Fill the thinnest part of your transfer pipet with vaping solution. </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2000" b="0" i="0" u="none" strike="noStrike" cap="none" dirty="0">
                <a:solidFill>
                  <a:srgbClr val="000000"/>
                </a:solidFill>
                <a:latin typeface="Arial"/>
                <a:ea typeface="Arial"/>
                <a:cs typeface="Arial"/>
                <a:sym typeface="Arial"/>
              </a:rPr>
              <a:t>Place the end of the transfer pipet onto the paper. Squeeze and release the bulb. VERY LITTLE sample is needed. </a:t>
            </a:r>
          </a:p>
          <a:p>
            <a:pPr marL="342900" marR="0" lvl="0" indent="-342900" algn="l" rtl="0">
              <a:lnSpc>
                <a:spcPct val="100000"/>
              </a:lnSpc>
              <a:spcBef>
                <a:spcPts val="0"/>
              </a:spcBef>
              <a:spcAft>
                <a:spcPts val="0"/>
              </a:spcAft>
              <a:buClr>
                <a:srgbClr val="000000"/>
              </a:buClr>
              <a:buSzPts val="1800"/>
              <a:buFont typeface="Arial"/>
              <a:buAutoNum type="arabicPeriod"/>
            </a:pPr>
            <a:r>
              <a:rPr lang="en-US" sz="2000" b="0" i="0" u="none" strike="noStrike" cap="none" dirty="0">
                <a:solidFill>
                  <a:srgbClr val="000000"/>
                </a:solidFill>
                <a:latin typeface="Arial"/>
                <a:ea typeface="Arial"/>
                <a:cs typeface="Arial"/>
                <a:sym typeface="Arial"/>
              </a:rPr>
              <a:t>Repeat with additional samples. </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2000" b="0" i="0" u="none" strike="noStrike" cap="none" dirty="0">
                <a:solidFill>
                  <a:srgbClr val="000000"/>
                </a:solidFill>
                <a:latin typeface="Arial"/>
                <a:ea typeface="Arial"/>
                <a:cs typeface="Arial"/>
                <a:sym typeface="Arial"/>
              </a:rPr>
              <a:t>Let dry ~5 minutes.</a:t>
            </a:r>
            <a:endParaRPr sz="1600" b="0" i="0" u="none" strike="noStrike" cap="none" dirty="0">
              <a:solidFill>
                <a:srgbClr val="000000"/>
              </a:solidFill>
              <a:latin typeface="Arial"/>
              <a:ea typeface="Arial"/>
              <a:cs typeface="Arial"/>
              <a:sym typeface="Arial"/>
            </a:endParaRPr>
          </a:p>
        </p:txBody>
      </p:sp>
      <p:pic>
        <p:nvPicPr>
          <p:cNvPr id="4" name="Picture 3" descr="Shape, rectangle, square&#10;&#10;Description automatically generated">
            <a:extLst>
              <a:ext uri="{FF2B5EF4-FFF2-40B4-BE49-F238E27FC236}">
                <a16:creationId xmlns:a16="http://schemas.microsoft.com/office/drawing/2014/main" id="{BA7BD6B9-3DA4-1240-A0CA-A5D3C4E854FA}"/>
              </a:ext>
            </a:extLst>
          </p:cNvPr>
          <p:cNvPicPr>
            <a:picLocks noChangeAspect="1"/>
          </p:cNvPicPr>
          <p:nvPr/>
        </p:nvPicPr>
        <p:blipFill>
          <a:blip r:embed="rId7"/>
          <a:stretch>
            <a:fillRect/>
          </a:stretch>
        </p:blipFill>
        <p:spPr>
          <a:xfrm>
            <a:off x="400982" y="2231271"/>
            <a:ext cx="1925293" cy="1178033"/>
          </a:xfrm>
          <a:prstGeom prst="rect">
            <a:avLst/>
          </a:prstGeom>
        </p:spPr>
      </p:pic>
      <p:sp>
        <p:nvSpPr>
          <p:cNvPr id="5" name="Rectangle 4">
            <a:extLst>
              <a:ext uri="{FF2B5EF4-FFF2-40B4-BE49-F238E27FC236}">
                <a16:creationId xmlns:a16="http://schemas.microsoft.com/office/drawing/2014/main" id="{ED282FBA-3EAE-6243-BDAC-23E019D30970}"/>
              </a:ext>
            </a:extLst>
          </p:cNvPr>
          <p:cNvSpPr/>
          <p:nvPr/>
        </p:nvSpPr>
        <p:spPr>
          <a:xfrm>
            <a:off x="1352334" y="2428234"/>
            <a:ext cx="480779" cy="8541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70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FD64-4072-574D-A8F6-9F242060C0F8}"/>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A molecule’s bonds</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 determine its polarity</a:t>
            </a:r>
          </a:p>
        </p:txBody>
      </p:sp>
      <p:sp>
        <p:nvSpPr>
          <p:cNvPr id="7" name="Content Placeholder 6">
            <a:extLst>
              <a:ext uri="{FF2B5EF4-FFF2-40B4-BE49-F238E27FC236}">
                <a16:creationId xmlns:a16="http://schemas.microsoft.com/office/drawing/2014/main" id="{9AD068CA-0D0D-F942-A818-AFC00714C821}"/>
              </a:ext>
            </a:extLst>
          </p:cNvPr>
          <p:cNvSpPr>
            <a:spLocks noGrp="1"/>
          </p:cNvSpPr>
          <p:nvPr>
            <p:ph sz="half" idx="1"/>
          </p:nvPr>
        </p:nvSpPr>
        <p:spPr>
          <a:xfrm>
            <a:off x="99265" y="1600201"/>
            <a:ext cx="4290490" cy="4343400"/>
          </a:xfrm>
        </p:spPr>
        <p:txBody>
          <a:bodyPr>
            <a:normAutofit fontScale="92500" lnSpcReduction="10000"/>
          </a:bodyPr>
          <a:lstStyle/>
          <a:p>
            <a:pPr>
              <a:buFont typeface="Arial" panose="020B0604020202020204" pitchFamily="34" charset="0"/>
              <a:buChar char="•"/>
            </a:pPr>
            <a:r>
              <a:rPr lang="en-US" sz="2400" dirty="0">
                <a:latin typeface="Lato" panose="020F0502020204030203" pitchFamily="34" charset="77"/>
              </a:rPr>
              <a:t>Polar bonds: atoms share electrons equally.</a:t>
            </a:r>
          </a:p>
          <a:p>
            <a:pPr lvl="1">
              <a:buFont typeface="Arial" panose="020B0604020202020204" pitchFamily="34" charset="0"/>
              <a:buChar char="•"/>
            </a:pPr>
            <a:r>
              <a:rPr lang="en-US" sz="2000" dirty="0">
                <a:latin typeface="Lato" panose="020F0502020204030203" pitchFamily="34" charset="77"/>
              </a:rPr>
              <a:t>One part of the molecule is more positive and one part is more negative, creating poles</a:t>
            </a:r>
          </a:p>
          <a:p>
            <a:pPr lvl="1">
              <a:buFont typeface="Arial" panose="020B0604020202020204" pitchFamily="34" charset="0"/>
              <a:buChar char="•"/>
            </a:pPr>
            <a:r>
              <a:rPr lang="en-US" sz="2000" dirty="0">
                <a:latin typeface="Lato" panose="020F0502020204030203" pitchFamily="34" charset="77"/>
              </a:rPr>
              <a:t>Hydrophilic - “water-loving”</a:t>
            </a:r>
          </a:p>
          <a:p>
            <a:pPr>
              <a:buFont typeface="Arial" panose="020B0604020202020204" pitchFamily="34" charset="0"/>
              <a:buChar char="•"/>
            </a:pPr>
            <a:r>
              <a:rPr lang="en-US" sz="2400" dirty="0">
                <a:latin typeface="Lato" panose="020F0502020204030203" pitchFamily="34" charset="77"/>
              </a:rPr>
              <a:t>Nonpolar bonds: atoms do not share electrons equally.</a:t>
            </a:r>
          </a:p>
          <a:p>
            <a:pPr lvl="1">
              <a:buFont typeface="Arial" panose="020B0604020202020204" pitchFamily="34" charset="0"/>
              <a:buChar char="•"/>
            </a:pPr>
            <a:r>
              <a:rPr lang="en-US" sz="2000" dirty="0">
                <a:latin typeface="Lato" panose="020F0502020204030203" pitchFamily="34" charset="77"/>
              </a:rPr>
              <a:t>No part of the molecule has a charge, so there are no poles</a:t>
            </a:r>
          </a:p>
          <a:p>
            <a:pPr lvl="1">
              <a:buFont typeface="Arial" panose="020B0604020202020204" pitchFamily="34" charset="0"/>
              <a:buChar char="•"/>
            </a:pPr>
            <a:r>
              <a:rPr lang="en-US" sz="2000" dirty="0">
                <a:latin typeface="Lato" panose="020F0502020204030203" pitchFamily="34" charset="77"/>
              </a:rPr>
              <a:t>Hydrophobic – “water-fearing”</a:t>
            </a:r>
          </a:p>
        </p:txBody>
      </p:sp>
      <p:grpSp>
        <p:nvGrpSpPr>
          <p:cNvPr id="4" name="Group 3">
            <a:extLst>
              <a:ext uri="{FF2B5EF4-FFF2-40B4-BE49-F238E27FC236}">
                <a16:creationId xmlns:a16="http://schemas.microsoft.com/office/drawing/2014/main" id="{EB945A64-9DFE-3241-8FFF-C5CB26EDB437}"/>
              </a:ext>
            </a:extLst>
          </p:cNvPr>
          <p:cNvGrpSpPr/>
          <p:nvPr/>
        </p:nvGrpSpPr>
        <p:grpSpPr>
          <a:xfrm>
            <a:off x="5425441" y="1469180"/>
            <a:ext cx="2956560" cy="4284633"/>
            <a:chOff x="5425441" y="1469180"/>
            <a:chExt cx="2956560" cy="4284633"/>
          </a:xfrm>
        </p:grpSpPr>
        <p:pic>
          <p:nvPicPr>
            <p:cNvPr id="3" name="Picture 2">
              <a:extLst>
                <a:ext uri="{FF2B5EF4-FFF2-40B4-BE49-F238E27FC236}">
                  <a16:creationId xmlns:a16="http://schemas.microsoft.com/office/drawing/2014/main" id="{1B3B7EEC-F956-2E41-94D3-BDDD87B8CD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7666" b="27398"/>
            <a:stretch/>
          </p:blipFill>
          <p:spPr bwMode="auto">
            <a:xfrm>
              <a:off x="5425441" y="3782947"/>
              <a:ext cx="2956560" cy="1970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DD1A6D6-D1E7-2F46-BEC8-77C7BF2378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27" r="38093" b="27398"/>
            <a:stretch/>
          </p:blipFill>
          <p:spPr bwMode="auto">
            <a:xfrm>
              <a:off x="5569638" y="1469180"/>
              <a:ext cx="2668166" cy="197086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xamples of polar and nonpolar molecules">
            <a:extLst>
              <a:ext uri="{FF2B5EF4-FFF2-40B4-BE49-F238E27FC236}">
                <a16:creationId xmlns:a16="http://schemas.microsoft.com/office/drawing/2014/main" id="{96CBD5DF-A349-D341-BB0C-6D762362489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54247" y="2119261"/>
            <a:ext cx="4290488" cy="31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Thin layer chromatography separates molecules by physical properties</a:t>
            </a:r>
          </a:p>
        </p:txBody>
      </p:sp>
      <p:sp>
        <p:nvSpPr>
          <p:cNvPr id="3" name="Content Placeholder 2">
            <a:extLst>
              <a:ext uri="{FF2B5EF4-FFF2-40B4-BE49-F238E27FC236}">
                <a16:creationId xmlns:a16="http://schemas.microsoft.com/office/drawing/2014/main" id="{7DF8A365-3B85-B34E-ABF9-36B33AC964D5}"/>
              </a:ext>
            </a:extLst>
          </p:cNvPr>
          <p:cNvSpPr>
            <a:spLocks noGrp="1"/>
          </p:cNvSpPr>
          <p:nvPr>
            <p:ph sz="half" idx="2"/>
          </p:nvPr>
        </p:nvSpPr>
        <p:spPr/>
        <p:txBody>
          <a:bodyPr>
            <a:normAutofit/>
          </a:bodyPr>
          <a:lstStyle/>
          <a:p>
            <a:pPr>
              <a:buFont typeface="Arial" panose="020B0604020202020204" pitchFamily="34" charset="0"/>
              <a:buChar char="•"/>
            </a:pPr>
            <a:r>
              <a:rPr lang="en-US" dirty="0">
                <a:latin typeface="Lato" panose="020F0502020204030203" pitchFamily="34" charset="77"/>
              </a:rPr>
              <a:t>The plate is coated with an adsorbent material</a:t>
            </a:r>
          </a:p>
          <a:p>
            <a:pPr>
              <a:buFont typeface="Arial" panose="020B0604020202020204" pitchFamily="34" charset="0"/>
              <a:buChar char="•"/>
            </a:pPr>
            <a:r>
              <a:rPr lang="en-US" dirty="0">
                <a:latin typeface="Lato" panose="020F0502020204030203" pitchFamily="34" charset="77"/>
              </a:rPr>
              <a:t>The mixture is spotted onto the plate and placed in a beaker containing solvent</a:t>
            </a:r>
          </a:p>
          <a:p>
            <a:pPr>
              <a:buFont typeface="Arial" panose="020B0604020202020204" pitchFamily="34" charset="0"/>
              <a:buChar char="•"/>
            </a:pPr>
            <a:r>
              <a:rPr lang="en-US" dirty="0">
                <a:latin typeface="Lato" panose="020F0502020204030203" pitchFamily="34" charset="77"/>
              </a:rPr>
              <a:t>The solvent moves the mixture through the matrix</a:t>
            </a:r>
          </a:p>
          <a:p>
            <a:pPr>
              <a:buFont typeface="Arial" panose="020B0604020202020204" pitchFamily="34" charset="0"/>
              <a:buChar char="•"/>
            </a:pPr>
            <a:r>
              <a:rPr lang="en-US" dirty="0">
                <a:latin typeface="Lato" panose="020F0502020204030203" pitchFamily="34" charset="77"/>
              </a:rPr>
              <a:t>More polar molecules ‘stick’ to the matrix more than nonpolar molecules</a:t>
            </a:r>
          </a:p>
        </p:txBody>
      </p:sp>
      <p:pic>
        <p:nvPicPr>
          <p:cNvPr id="8" name="Content Placeholder 7" descr="Diagram&#10;&#10;Description automatically generated">
            <a:extLst>
              <a:ext uri="{FF2B5EF4-FFF2-40B4-BE49-F238E27FC236}">
                <a16:creationId xmlns:a16="http://schemas.microsoft.com/office/drawing/2014/main" id="{5074A9FE-8862-A14D-8C1B-2634F7F11951}"/>
              </a:ext>
            </a:extLst>
          </p:cNvPr>
          <p:cNvPicPr>
            <a:picLocks noGrp="1" noChangeAspect="1"/>
          </p:cNvPicPr>
          <p:nvPr>
            <p:ph sz="half" idx="1"/>
          </p:nvPr>
        </p:nvPicPr>
        <p:blipFill>
          <a:blip r:embed="rId3"/>
          <a:stretch>
            <a:fillRect/>
          </a:stretch>
        </p:blipFill>
        <p:spPr>
          <a:xfrm>
            <a:off x="549275" y="1907282"/>
            <a:ext cx="3840163" cy="3729236"/>
          </a:xfrm>
          <a:prstGeom prst="rect">
            <a:avLst/>
          </a:prstGeom>
        </p:spPr>
      </p:pic>
    </p:spTree>
    <p:extLst>
      <p:ext uri="{BB962C8B-B14F-4D97-AF65-F5344CB8AC3E}">
        <p14:creationId xmlns:p14="http://schemas.microsoft.com/office/powerpoint/2010/main" val="148541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533400" y="107576"/>
            <a:ext cx="7924800" cy="133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3600"/>
              <a:buFont typeface="PT Sans"/>
              <a:buNone/>
            </a:pPr>
            <a:r>
              <a:rPr lang="en-US" b="1" dirty="0">
                <a:solidFill>
                  <a:srgbClr val="012D88"/>
                </a:solidFill>
                <a:latin typeface="Lato" panose="020F0502020204030203" pitchFamily="34" charset="77"/>
              </a:rPr>
              <a:t>Performing thin layer chromatography</a:t>
            </a:r>
            <a:endParaRPr b="1" dirty="0">
              <a:solidFill>
                <a:srgbClr val="012D88"/>
              </a:solidFill>
              <a:latin typeface="Lato" panose="020F0502020204030203" pitchFamily="34" charset="77"/>
            </a:endParaRPr>
          </a:p>
        </p:txBody>
      </p:sp>
      <p:sp>
        <p:nvSpPr>
          <p:cNvPr id="328" name="Google Shape;328;p48"/>
          <p:cNvSpPr/>
          <p:nvPr/>
        </p:nvSpPr>
        <p:spPr>
          <a:xfrm>
            <a:off x="1035813" y="1681356"/>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9" name="Google Shape;329;p48"/>
          <p:cNvSpPr/>
          <p:nvPr/>
        </p:nvSpPr>
        <p:spPr>
          <a:xfrm>
            <a:off x="2558720" y="1648691"/>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48"/>
          <p:cNvSpPr/>
          <p:nvPr/>
        </p:nvSpPr>
        <p:spPr>
          <a:xfrm>
            <a:off x="3925954" y="1724759"/>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1" name="Google Shape;331;p48"/>
          <p:cNvSpPr/>
          <p:nvPr/>
        </p:nvSpPr>
        <p:spPr>
          <a:xfrm>
            <a:off x="5569566" y="1640571"/>
            <a:ext cx="457124" cy="54606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48"/>
          <p:cNvSpPr/>
          <p:nvPr/>
        </p:nvSpPr>
        <p:spPr>
          <a:xfrm>
            <a:off x="7165840" y="1736775"/>
            <a:ext cx="457124" cy="44985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Google Shape;333;p48"/>
          <p:cNvSpPr txBox="1"/>
          <p:nvPr/>
        </p:nvSpPr>
        <p:spPr>
          <a:xfrm>
            <a:off x="1009544" y="1543898"/>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1. </a:t>
            </a:r>
            <a:endParaRPr sz="1400" b="0" i="0" u="none" strike="noStrike" cap="none">
              <a:solidFill>
                <a:srgbClr val="000000"/>
              </a:solidFill>
              <a:latin typeface="Arial"/>
              <a:ea typeface="Arial"/>
              <a:cs typeface="Arial"/>
              <a:sym typeface="Arial"/>
            </a:endParaRPr>
          </a:p>
        </p:txBody>
      </p:sp>
      <p:sp>
        <p:nvSpPr>
          <p:cNvPr id="334" name="Google Shape;334;p48"/>
          <p:cNvSpPr txBox="1"/>
          <p:nvPr/>
        </p:nvSpPr>
        <p:spPr>
          <a:xfrm>
            <a:off x="2632741" y="1543898"/>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2. </a:t>
            </a:r>
            <a:endParaRPr sz="1400" b="0" i="0" u="none" strike="noStrike" cap="none">
              <a:solidFill>
                <a:srgbClr val="000000"/>
              </a:solidFill>
              <a:latin typeface="Arial"/>
              <a:ea typeface="Arial"/>
              <a:cs typeface="Arial"/>
              <a:sym typeface="Arial"/>
            </a:endParaRPr>
          </a:p>
        </p:txBody>
      </p:sp>
      <p:sp>
        <p:nvSpPr>
          <p:cNvPr id="335" name="Google Shape;335;p48"/>
          <p:cNvSpPr txBox="1"/>
          <p:nvPr/>
        </p:nvSpPr>
        <p:spPr>
          <a:xfrm>
            <a:off x="4199886" y="1543898"/>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 </a:t>
            </a:r>
            <a:endParaRPr sz="1400" b="0" i="0" u="none" strike="noStrike" cap="none" dirty="0">
              <a:solidFill>
                <a:srgbClr val="000000"/>
              </a:solidFill>
              <a:latin typeface="Arial"/>
              <a:ea typeface="Arial"/>
              <a:cs typeface="Arial"/>
              <a:sym typeface="Arial"/>
            </a:endParaRPr>
          </a:p>
        </p:txBody>
      </p:sp>
      <p:sp>
        <p:nvSpPr>
          <p:cNvPr id="336" name="Google Shape;336;p48"/>
          <p:cNvSpPr txBox="1"/>
          <p:nvPr/>
        </p:nvSpPr>
        <p:spPr>
          <a:xfrm>
            <a:off x="6054128" y="1543898"/>
            <a:ext cx="47798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4. </a:t>
            </a:r>
            <a:endParaRPr sz="1400" b="0" i="0" u="none" strike="noStrike" cap="none">
              <a:solidFill>
                <a:srgbClr val="000000"/>
              </a:solidFill>
              <a:latin typeface="Arial"/>
              <a:ea typeface="Arial"/>
              <a:cs typeface="Arial"/>
              <a:sym typeface="Arial"/>
            </a:endParaRPr>
          </a:p>
        </p:txBody>
      </p:sp>
      <p:sp>
        <p:nvSpPr>
          <p:cNvPr id="337" name="Google Shape;337;p48"/>
          <p:cNvSpPr txBox="1"/>
          <p:nvPr/>
        </p:nvSpPr>
        <p:spPr>
          <a:xfrm>
            <a:off x="1172225" y="3982712"/>
            <a:ext cx="6491187" cy="14773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2000" u="none" strike="noStrike" cap="none" dirty="0">
                <a:solidFill>
                  <a:srgbClr val="000000"/>
                </a:solidFill>
                <a:latin typeface="Lato" panose="020F0502020204030203" pitchFamily="34" charset="77"/>
                <a:sym typeface="Arial"/>
              </a:rPr>
              <a:t>Pour your solvents into the </a:t>
            </a:r>
            <a:r>
              <a:rPr lang="en-US" sz="2000" dirty="0">
                <a:latin typeface="Lato" panose="020F0502020204030203" pitchFamily="34" charset="77"/>
              </a:rPr>
              <a:t>beakers</a:t>
            </a:r>
            <a:endParaRPr lang="en-US" sz="2000" u="none" strike="noStrike" cap="none" dirty="0">
              <a:solidFill>
                <a:srgbClr val="000000"/>
              </a:solidFill>
              <a:latin typeface="Lato" panose="020F0502020204030203" pitchFamily="34" charset="77"/>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2000" dirty="0">
                <a:latin typeface="Lato" panose="020F0502020204030203" pitchFamily="34" charset="77"/>
              </a:rPr>
              <a:t>Place the plate into the beaker so </a:t>
            </a:r>
            <a:r>
              <a:rPr lang="en-US" sz="2000" u="none" strike="noStrike" cap="none" dirty="0">
                <a:solidFill>
                  <a:srgbClr val="000000"/>
                </a:solidFill>
                <a:latin typeface="Lato" panose="020F0502020204030203" pitchFamily="34" charset="77"/>
                <a:sym typeface="Arial"/>
              </a:rPr>
              <a:t>that the bottom is touching the solvent </a:t>
            </a:r>
            <a:endParaRPr sz="1600" u="none" strike="noStrike" cap="none" dirty="0">
              <a:solidFill>
                <a:srgbClr val="000000"/>
              </a:solidFill>
              <a:latin typeface="Lato" panose="020F0502020204030203" pitchFamily="34" charset="77"/>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2000" u="none" strike="noStrike" cap="none" dirty="0">
                <a:solidFill>
                  <a:srgbClr val="000000"/>
                </a:solidFill>
                <a:latin typeface="Lato" panose="020F0502020204030203" pitchFamily="34" charset="77"/>
                <a:sym typeface="Arial"/>
              </a:rPr>
              <a:t>Allow the solvent to diffuse through the plate, moving the samples through the matrix</a:t>
            </a:r>
            <a:endParaRPr sz="1600" u="none" strike="noStrike" cap="none" dirty="0">
              <a:solidFill>
                <a:srgbClr val="000000"/>
              </a:solidFill>
              <a:latin typeface="Lato" panose="020F0502020204030203" pitchFamily="34" charset="77"/>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2000" u="none" strike="noStrike" cap="none" dirty="0">
                <a:solidFill>
                  <a:srgbClr val="000000"/>
                </a:solidFill>
                <a:latin typeface="Lato" panose="020F0502020204030203" pitchFamily="34" charset="77"/>
                <a:sym typeface="Arial"/>
              </a:rPr>
              <a:t>Analyze the results</a:t>
            </a:r>
            <a:endParaRPr sz="1600" u="none" strike="noStrike" cap="none" dirty="0">
              <a:solidFill>
                <a:srgbClr val="000000"/>
              </a:solidFill>
              <a:latin typeface="Lato" panose="020F0502020204030203" pitchFamily="34" charset="77"/>
              <a:sym typeface="Arial"/>
            </a:endParaRPr>
          </a:p>
        </p:txBody>
      </p:sp>
      <p:pic>
        <p:nvPicPr>
          <p:cNvPr id="338" name="Google Shape;338;p48"/>
          <p:cNvPicPr preferRelativeResize="0"/>
          <p:nvPr/>
        </p:nvPicPr>
        <p:blipFill rotWithShape="1">
          <a:blip r:embed="rId3">
            <a:alphaModFix/>
          </a:blip>
          <a:srcRect/>
          <a:stretch/>
        </p:blipFill>
        <p:spPr>
          <a:xfrm>
            <a:off x="1257410" y="2030628"/>
            <a:ext cx="1604578" cy="1714480"/>
          </a:xfrm>
          <a:prstGeom prst="rect">
            <a:avLst/>
          </a:prstGeom>
          <a:noFill/>
          <a:ln>
            <a:noFill/>
          </a:ln>
        </p:spPr>
      </p:pic>
      <p:pic>
        <p:nvPicPr>
          <p:cNvPr id="339" name="Google Shape;339;p48"/>
          <p:cNvPicPr preferRelativeResize="0"/>
          <p:nvPr/>
        </p:nvPicPr>
        <p:blipFill rotWithShape="1">
          <a:blip r:embed="rId4">
            <a:alphaModFix/>
          </a:blip>
          <a:srcRect/>
          <a:stretch/>
        </p:blipFill>
        <p:spPr>
          <a:xfrm>
            <a:off x="2873482" y="1976597"/>
            <a:ext cx="1458022" cy="1656843"/>
          </a:xfrm>
          <a:prstGeom prst="rect">
            <a:avLst/>
          </a:prstGeom>
          <a:noFill/>
          <a:ln>
            <a:noFill/>
          </a:ln>
        </p:spPr>
      </p:pic>
      <p:pic>
        <p:nvPicPr>
          <p:cNvPr id="340" name="Google Shape;340;p48"/>
          <p:cNvPicPr preferRelativeResize="0"/>
          <p:nvPr/>
        </p:nvPicPr>
        <p:blipFill rotWithShape="1">
          <a:blip r:embed="rId5">
            <a:alphaModFix/>
          </a:blip>
          <a:srcRect/>
          <a:stretch/>
        </p:blipFill>
        <p:spPr>
          <a:xfrm>
            <a:off x="4322330" y="2080108"/>
            <a:ext cx="1989687" cy="1595895"/>
          </a:xfrm>
          <a:prstGeom prst="rect">
            <a:avLst/>
          </a:prstGeom>
          <a:noFill/>
          <a:ln>
            <a:noFill/>
          </a:ln>
        </p:spPr>
      </p:pic>
      <p:pic>
        <p:nvPicPr>
          <p:cNvPr id="341" name="Google Shape;341;p48"/>
          <p:cNvPicPr preferRelativeResize="0"/>
          <p:nvPr/>
        </p:nvPicPr>
        <p:blipFill rotWithShape="1">
          <a:blip r:embed="rId6">
            <a:alphaModFix/>
          </a:blip>
          <a:srcRect/>
          <a:stretch/>
        </p:blipFill>
        <p:spPr>
          <a:xfrm>
            <a:off x="6414264" y="932095"/>
            <a:ext cx="1848657" cy="2573621"/>
          </a:xfrm>
          <a:prstGeom prst="rect">
            <a:avLst/>
          </a:prstGeom>
          <a:noFill/>
          <a:ln>
            <a:noFill/>
          </a:ln>
        </p:spPr>
      </p:pic>
      <p:sp>
        <p:nvSpPr>
          <p:cNvPr id="342" name="Google Shape;342;p48"/>
          <p:cNvSpPr/>
          <p:nvPr/>
        </p:nvSpPr>
        <p:spPr>
          <a:xfrm>
            <a:off x="6417422" y="1536124"/>
            <a:ext cx="686052" cy="4772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1181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542850" y="367637"/>
            <a:ext cx="8058300" cy="133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3600"/>
              <a:buFont typeface="PT Sans"/>
              <a:buNone/>
            </a:pPr>
            <a:r>
              <a:rPr lang="en-US" b="1" dirty="0">
                <a:solidFill>
                  <a:srgbClr val="012D88"/>
                </a:solidFill>
                <a:latin typeface="Lato" panose="020F0502020204030203" pitchFamily="34" charset="77"/>
              </a:rPr>
              <a:t>Form your hypothesis: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what is in each sample?</a:t>
            </a:r>
            <a:endParaRPr b="1" dirty="0">
              <a:solidFill>
                <a:srgbClr val="012D88"/>
              </a:solidFill>
              <a:latin typeface="Lato" panose="020F0502020204030203" pitchFamily="34" charset="77"/>
            </a:endParaRPr>
          </a:p>
        </p:txBody>
      </p:sp>
      <p:pic>
        <p:nvPicPr>
          <p:cNvPr id="222" name="Google Shape;222;p37"/>
          <p:cNvPicPr preferRelativeResize="0"/>
          <p:nvPr/>
        </p:nvPicPr>
        <p:blipFill rotWithShape="1">
          <a:blip r:embed="rId3">
            <a:alphaModFix/>
          </a:blip>
          <a:srcRect/>
          <a:stretch/>
        </p:blipFill>
        <p:spPr>
          <a:xfrm>
            <a:off x="542850" y="1876787"/>
            <a:ext cx="5130655" cy="3875281"/>
          </a:xfrm>
          <a:prstGeom prst="rect">
            <a:avLst/>
          </a:prstGeom>
          <a:noFill/>
          <a:ln>
            <a:noFill/>
          </a:ln>
        </p:spPr>
      </p:pic>
      <p:pic>
        <p:nvPicPr>
          <p:cNvPr id="3" name="Picture 2" descr="Timeline&#10;&#10;Description automatically generated">
            <a:extLst>
              <a:ext uri="{FF2B5EF4-FFF2-40B4-BE49-F238E27FC236}">
                <a16:creationId xmlns:a16="http://schemas.microsoft.com/office/drawing/2014/main" id="{F13B4810-A70D-3E43-9A1F-276C0A6A6E47}"/>
              </a:ext>
            </a:extLst>
          </p:cNvPr>
          <p:cNvPicPr>
            <a:picLocks noChangeAspect="1"/>
          </p:cNvPicPr>
          <p:nvPr/>
        </p:nvPicPr>
        <p:blipFill rotWithShape="1">
          <a:blip r:embed="rId4"/>
          <a:srcRect t="6542" r="5075" b="5342"/>
          <a:stretch/>
        </p:blipFill>
        <p:spPr>
          <a:xfrm>
            <a:off x="5829046" y="1876787"/>
            <a:ext cx="2179837" cy="3874015"/>
          </a:xfrm>
          <a:prstGeom prst="rect">
            <a:avLst/>
          </a:prstGeom>
        </p:spPr>
      </p:pic>
    </p:spTree>
    <p:extLst>
      <p:ext uri="{BB962C8B-B14F-4D97-AF65-F5344CB8AC3E}">
        <p14:creationId xmlns:p14="http://schemas.microsoft.com/office/powerpoint/2010/main" val="328122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C6E4D5-FE23-F843-955B-3EDEC005314F}"/>
              </a:ext>
            </a:extLst>
          </p:cNvPr>
          <p:cNvSpPr>
            <a:spLocks noGrp="1"/>
          </p:cNvSpPr>
          <p:nvPr>
            <p:ph type="title"/>
          </p:nvPr>
        </p:nvSpPr>
        <p:spPr>
          <a:xfrm>
            <a:off x="456948" y="107576"/>
            <a:ext cx="8134603" cy="1336956"/>
          </a:xfrm>
        </p:spPr>
        <p:txBody>
          <a:bodyPr anchor="ctr"/>
          <a:lstStyle/>
          <a:p>
            <a:r>
              <a:rPr lang="en-US" b="1" dirty="0">
                <a:solidFill>
                  <a:srgbClr val="012D88"/>
                </a:solidFill>
                <a:latin typeface="Lato" panose="020F0502020204030203" pitchFamily="34" charset="77"/>
              </a:rPr>
              <a:t>Mixtures separate based on their chemical properties</a:t>
            </a:r>
          </a:p>
        </p:txBody>
      </p:sp>
      <p:sp>
        <p:nvSpPr>
          <p:cNvPr id="7" name="Content Placeholder 6">
            <a:extLst>
              <a:ext uri="{FF2B5EF4-FFF2-40B4-BE49-F238E27FC236}">
                <a16:creationId xmlns:a16="http://schemas.microsoft.com/office/drawing/2014/main" id="{F9F6C5F7-7869-8443-A368-84197EF41926}"/>
              </a:ext>
            </a:extLst>
          </p:cNvPr>
          <p:cNvSpPr>
            <a:spLocks noGrp="1"/>
          </p:cNvSpPr>
          <p:nvPr>
            <p:ph sz="half" idx="2"/>
          </p:nvPr>
        </p:nvSpPr>
        <p:spPr>
          <a:xfrm>
            <a:off x="1066800" y="5081802"/>
            <a:ext cx="7071361" cy="944522"/>
          </a:xfrm>
        </p:spPr>
        <p:txBody>
          <a:bodyPr>
            <a:normAutofit fontScale="92500" lnSpcReduction="10000"/>
          </a:bodyPr>
          <a:lstStyle/>
          <a:p>
            <a:pPr marL="60960" indent="0" algn="ctr">
              <a:buNone/>
            </a:pPr>
            <a:r>
              <a:rPr lang="en-US" sz="2400" dirty="0">
                <a:latin typeface="Lato" panose="020F0502020204030203" pitchFamily="34" charset="77"/>
              </a:rPr>
              <a:t>The nature of the solvent and the matrix influences the separation of the mixture</a:t>
            </a:r>
          </a:p>
        </p:txBody>
      </p:sp>
      <p:sp>
        <p:nvSpPr>
          <p:cNvPr id="8" name="TextBox 7">
            <a:extLst>
              <a:ext uri="{FF2B5EF4-FFF2-40B4-BE49-F238E27FC236}">
                <a16:creationId xmlns:a16="http://schemas.microsoft.com/office/drawing/2014/main" id="{20C83DC0-0F60-684C-BC33-7DBE1F648F68}"/>
              </a:ext>
            </a:extLst>
          </p:cNvPr>
          <p:cNvSpPr txBox="1"/>
          <p:nvPr/>
        </p:nvSpPr>
        <p:spPr>
          <a:xfrm rot="16200000">
            <a:off x="-924259" y="2915681"/>
            <a:ext cx="3177915" cy="415498"/>
          </a:xfrm>
          <a:prstGeom prst="rect">
            <a:avLst/>
          </a:prstGeom>
          <a:noFill/>
        </p:spPr>
        <p:txBody>
          <a:bodyPr wrap="square" rtlCol="0">
            <a:spAutoFit/>
          </a:bodyPr>
          <a:lstStyle/>
          <a:p>
            <a:pPr algn="ctr"/>
            <a:r>
              <a:rPr lang="en-US" sz="1050" dirty="0">
                <a:latin typeface="Lato Hairline" panose="020F0202020204030203" pitchFamily="34" charset="77"/>
              </a:rPr>
              <a:t>http://</a:t>
            </a:r>
            <a:r>
              <a:rPr lang="en-US" sz="1050" dirty="0" err="1">
                <a:latin typeface="Lato Hairline" panose="020F0202020204030203" pitchFamily="34" charset="77"/>
              </a:rPr>
              <a:t>www.mendelset.com</a:t>
            </a:r>
            <a:r>
              <a:rPr lang="en-US" sz="1050" dirty="0">
                <a:latin typeface="Lato Hairline" panose="020F0202020204030203" pitchFamily="34" charset="77"/>
              </a:rPr>
              <a:t>/articles/683/</a:t>
            </a:r>
            <a:r>
              <a:rPr lang="en-US" sz="1050" dirty="0" err="1">
                <a:latin typeface="Lato Hairline" panose="020F0202020204030203" pitchFamily="34" charset="77"/>
              </a:rPr>
              <a:t>thin_layer_chromatography_tlc</a:t>
            </a:r>
            <a:endParaRPr lang="en-US" sz="1050" dirty="0">
              <a:latin typeface="Lato Hairline" panose="020F0202020204030203" pitchFamily="34" charset="77"/>
            </a:endParaRPr>
          </a:p>
        </p:txBody>
      </p:sp>
      <p:pic>
        <p:nvPicPr>
          <p:cNvPr id="2050" name="Picture 2">
            <a:extLst>
              <a:ext uri="{FF2B5EF4-FFF2-40B4-BE49-F238E27FC236}">
                <a16:creationId xmlns:a16="http://schemas.microsoft.com/office/drawing/2014/main" id="{68477255-E83E-D94C-A55C-442C89D0C2D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84297" y="1371886"/>
            <a:ext cx="7520445" cy="373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533400" y="107576"/>
            <a:ext cx="7924800" cy="133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3600"/>
              <a:buFont typeface="PT Sans"/>
              <a:buNone/>
            </a:pPr>
            <a:r>
              <a:rPr lang="en-US" b="1" dirty="0">
                <a:solidFill>
                  <a:srgbClr val="012D88"/>
                </a:solidFill>
                <a:latin typeface="Lato" panose="020F0502020204030203" pitchFamily="34" charset="77"/>
              </a:rPr>
              <a:t>Principles of thin layer chromatography</a:t>
            </a:r>
            <a:endParaRPr b="1" dirty="0">
              <a:solidFill>
                <a:srgbClr val="012D88"/>
              </a:solidFill>
              <a:latin typeface="Lato" panose="020F0502020204030203" pitchFamily="34" charset="77"/>
            </a:endParaRPr>
          </a:p>
        </p:txBody>
      </p:sp>
      <p:sp>
        <p:nvSpPr>
          <p:cNvPr id="319" name="Google Shape;319;p47"/>
          <p:cNvSpPr txBox="1"/>
          <p:nvPr/>
        </p:nvSpPr>
        <p:spPr>
          <a:xfrm>
            <a:off x="3241964" y="1444676"/>
            <a:ext cx="5500254" cy="4431983"/>
          </a:xfrm>
          <a:prstGeom prst="rect">
            <a:avLst/>
          </a:prstGeom>
          <a:noFill/>
          <a:ln>
            <a:noFill/>
          </a:ln>
        </p:spPr>
        <p:txBody>
          <a:bodyPr spcFirstLastPara="1" wrap="square" lIns="91425" tIns="45700" rIns="91425" bIns="45700" anchor="ctr" anchorCtr="0">
            <a:normAutofit fontScale="92500"/>
          </a:bodyPr>
          <a:lstStyle/>
          <a:p>
            <a:pPr marL="285750" marR="0" lvl="0" indent="-285750" algn="l" rtl="0">
              <a:lnSpc>
                <a:spcPct val="100000"/>
              </a:lnSpc>
              <a:spcBef>
                <a:spcPts val="1200"/>
              </a:spcBef>
              <a:spcAft>
                <a:spcPts val="0"/>
              </a:spcAft>
              <a:buClr>
                <a:schemeClr val="bg2">
                  <a:lumMod val="50000"/>
                  <a:lumOff val="50000"/>
                </a:schemeClr>
              </a:buClr>
              <a:buSzPts val="2800"/>
              <a:buFont typeface="Arial"/>
              <a:buChar char="•"/>
            </a:pPr>
            <a:r>
              <a:rPr lang="en-US" sz="2800" u="none" strike="noStrike" cap="none" dirty="0">
                <a:solidFill>
                  <a:srgbClr val="000000"/>
                </a:solidFill>
                <a:latin typeface="Lato" panose="020F0502020204030203" pitchFamily="34" charset="77"/>
                <a:sym typeface="Arial"/>
              </a:rPr>
              <a:t>Solvent travels up the TLC plate</a:t>
            </a:r>
            <a:endParaRPr sz="1400" u="none" strike="noStrike" cap="none" dirty="0">
              <a:solidFill>
                <a:srgbClr val="000000"/>
              </a:solidFill>
              <a:latin typeface="Lato" panose="020F0502020204030203" pitchFamily="34" charset="77"/>
              <a:sym typeface="Arial"/>
            </a:endParaRPr>
          </a:p>
          <a:p>
            <a:pPr marL="285750" marR="0" lvl="0" indent="-285750" algn="l" rtl="0">
              <a:lnSpc>
                <a:spcPct val="100000"/>
              </a:lnSpc>
              <a:spcBef>
                <a:spcPts val="1200"/>
              </a:spcBef>
              <a:spcAft>
                <a:spcPts val="0"/>
              </a:spcAft>
              <a:buClr>
                <a:schemeClr val="bg2">
                  <a:lumMod val="50000"/>
                  <a:lumOff val="50000"/>
                </a:schemeClr>
              </a:buClr>
              <a:buSzPts val="2800"/>
              <a:buFont typeface="Arial"/>
              <a:buChar char="•"/>
            </a:pPr>
            <a:r>
              <a:rPr lang="en-US" sz="2800" dirty="0">
                <a:latin typeface="Lato" panose="020F0502020204030203" pitchFamily="34" charset="77"/>
              </a:rPr>
              <a:t>Soluble molecules </a:t>
            </a:r>
            <a:r>
              <a:rPr lang="en-US" sz="2800" u="none" strike="noStrike" cap="none" dirty="0">
                <a:solidFill>
                  <a:srgbClr val="000000"/>
                </a:solidFill>
                <a:latin typeface="Lato" panose="020F0502020204030203" pitchFamily="34" charset="77"/>
                <a:sym typeface="Arial"/>
              </a:rPr>
              <a:t>travel up the plate with the solvent</a:t>
            </a:r>
            <a:endParaRPr sz="1400" u="none" strike="noStrike" cap="none" dirty="0">
              <a:solidFill>
                <a:srgbClr val="000000"/>
              </a:solidFill>
              <a:latin typeface="Lato" panose="020F0502020204030203" pitchFamily="34" charset="77"/>
              <a:sym typeface="Arial"/>
            </a:endParaRPr>
          </a:p>
          <a:p>
            <a:pPr marL="285750" marR="0" lvl="0" indent="-285750" algn="l" rtl="0">
              <a:lnSpc>
                <a:spcPct val="100000"/>
              </a:lnSpc>
              <a:spcBef>
                <a:spcPts val="1200"/>
              </a:spcBef>
              <a:spcAft>
                <a:spcPts val="0"/>
              </a:spcAft>
              <a:buClr>
                <a:schemeClr val="bg2">
                  <a:lumMod val="50000"/>
                  <a:lumOff val="50000"/>
                </a:schemeClr>
              </a:buClr>
              <a:buSzPts val="2800"/>
              <a:buFont typeface="Arial"/>
              <a:buChar char="•"/>
            </a:pPr>
            <a:r>
              <a:rPr lang="en-US" sz="2800" u="none" strike="noStrike" cap="none" dirty="0">
                <a:solidFill>
                  <a:srgbClr val="000000"/>
                </a:solidFill>
                <a:latin typeface="Lato" panose="020F0502020204030203" pitchFamily="34" charset="77"/>
                <a:sym typeface="Arial"/>
              </a:rPr>
              <a:t>Insoluble molecules stay at the bottom of the plate or move slowly</a:t>
            </a:r>
          </a:p>
          <a:p>
            <a:pPr marL="285750" marR="0" lvl="0" indent="-285750" algn="l" rtl="0">
              <a:lnSpc>
                <a:spcPct val="100000"/>
              </a:lnSpc>
              <a:spcBef>
                <a:spcPts val="1200"/>
              </a:spcBef>
              <a:spcAft>
                <a:spcPts val="0"/>
              </a:spcAft>
              <a:buClr>
                <a:schemeClr val="bg2">
                  <a:lumMod val="50000"/>
                  <a:lumOff val="50000"/>
                </a:schemeClr>
              </a:buClr>
              <a:buSzPts val="2800"/>
              <a:buFont typeface="Arial"/>
              <a:buChar char="•"/>
            </a:pPr>
            <a:r>
              <a:rPr lang="en-US" sz="2800" dirty="0">
                <a:latin typeface="Lato" panose="020F0502020204030203" pitchFamily="34" charset="77"/>
              </a:rPr>
              <a:t>Retention factor is the ratio of the distance the solute traveled to the distance the solvent traveled.</a:t>
            </a:r>
            <a:endParaRPr sz="1400" u="none" strike="noStrike" cap="none" dirty="0">
              <a:solidFill>
                <a:srgbClr val="000000"/>
              </a:solidFill>
              <a:latin typeface="Lato" panose="020F0502020204030203" pitchFamily="34" charset="77"/>
              <a:sym typeface="Arial"/>
            </a:endParaRPr>
          </a:p>
        </p:txBody>
      </p:sp>
      <p:pic>
        <p:nvPicPr>
          <p:cNvPr id="320" name="Google Shape;320;p47"/>
          <p:cNvPicPr preferRelativeResize="0"/>
          <p:nvPr/>
        </p:nvPicPr>
        <p:blipFill rotWithShape="1">
          <a:blip r:embed="rId3">
            <a:alphaModFix/>
          </a:blip>
          <a:srcRect/>
          <a:stretch/>
        </p:blipFill>
        <p:spPr>
          <a:xfrm>
            <a:off x="675985" y="1515012"/>
            <a:ext cx="2538980" cy="2045974"/>
          </a:xfrm>
          <a:prstGeom prst="rect">
            <a:avLst/>
          </a:prstGeom>
          <a:noFill/>
          <a:ln>
            <a:noFill/>
          </a:ln>
        </p:spPr>
      </p:pic>
      <p:pic>
        <p:nvPicPr>
          <p:cNvPr id="321" name="Google Shape;321;p47"/>
          <p:cNvPicPr preferRelativeResize="0"/>
          <p:nvPr/>
        </p:nvPicPr>
        <p:blipFill rotWithShape="1">
          <a:blip r:embed="rId4">
            <a:alphaModFix/>
          </a:blip>
          <a:srcRect/>
          <a:stretch/>
        </p:blipFill>
        <p:spPr>
          <a:xfrm>
            <a:off x="533399" y="3612411"/>
            <a:ext cx="2386481" cy="1802555"/>
          </a:xfrm>
          <a:prstGeom prst="rect">
            <a:avLst/>
          </a:prstGeom>
          <a:noFill/>
          <a:ln>
            <a:noFill/>
          </a:ln>
        </p:spPr>
      </p:pic>
    </p:spTree>
    <p:extLst>
      <p:ext uri="{BB962C8B-B14F-4D97-AF65-F5344CB8AC3E}">
        <p14:creationId xmlns:p14="http://schemas.microsoft.com/office/powerpoint/2010/main" val="123233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1451-0F52-3D46-B2EA-39BBC7396553}"/>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Industrial applications of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thin layer chromatography</a:t>
            </a:r>
          </a:p>
        </p:txBody>
      </p:sp>
      <p:sp>
        <p:nvSpPr>
          <p:cNvPr id="4" name="Content Placeholder 3">
            <a:extLst>
              <a:ext uri="{FF2B5EF4-FFF2-40B4-BE49-F238E27FC236}">
                <a16:creationId xmlns:a16="http://schemas.microsoft.com/office/drawing/2014/main" id="{0E493FA2-DC02-4447-AC9F-EDE75941899F}"/>
              </a:ext>
            </a:extLst>
          </p:cNvPr>
          <p:cNvSpPr>
            <a:spLocks noGrp="1"/>
          </p:cNvSpPr>
          <p:nvPr>
            <p:ph sz="half" idx="2"/>
          </p:nvPr>
        </p:nvSpPr>
        <p:spPr>
          <a:xfrm>
            <a:off x="220717" y="3689131"/>
            <a:ext cx="8702565" cy="1984468"/>
          </a:xfrm>
        </p:spPr>
        <p:txBody>
          <a:bodyPr>
            <a:normAutofit fontScale="85000" lnSpcReduction="10000"/>
          </a:bodyPr>
          <a:lstStyle/>
          <a:p>
            <a:pPr algn="ctr">
              <a:buFont typeface="Arial" panose="020B0604020202020204" pitchFamily="34" charset="0"/>
              <a:buChar char="•"/>
            </a:pPr>
            <a:r>
              <a:rPr lang="en-US" sz="2400" dirty="0"/>
              <a:t>Clinical, pharmaceutical, food, and cosmetic laboratories use TLC to identify compounds in mixtures</a:t>
            </a:r>
          </a:p>
          <a:p>
            <a:pPr algn="ctr">
              <a:buFont typeface="Arial" panose="020B0604020202020204" pitchFamily="34" charset="0"/>
              <a:buChar char="•"/>
            </a:pPr>
            <a:r>
              <a:rPr lang="en-US" sz="2400" dirty="0"/>
              <a:t>Researchers assay the completeness of chemical reactions using TLC</a:t>
            </a:r>
          </a:p>
          <a:p>
            <a:pPr algn="ctr">
              <a:buFont typeface="Arial" panose="020B0604020202020204" pitchFamily="34" charset="0"/>
              <a:buChar char="•"/>
            </a:pPr>
            <a:r>
              <a:rPr lang="en-US" sz="2400" dirty="0"/>
              <a:t>When coupled with spectroscopy, TLC identifies specific components</a:t>
            </a:r>
          </a:p>
        </p:txBody>
      </p:sp>
      <p:pic>
        <p:nvPicPr>
          <p:cNvPr id="2050" name="Picture 2" descr="Highly sensitive on-site detection of drugs adulterated in botanical  dietary supplements using thin layer chromatography combined with dynamic  surface enhanced Raman spectroscopy - ScienceDirect">
            <a:extLst>
              <a:ext uri="{FF2B5EF4-FFF2-40B4-BE49-F238E27FC236}">
                <a16:creationId xmlns:a16="http://schemas.microsoft.com/office/drawing/2014/main" id="{F168C6D2-47AF-9C43-9935-B77837AB5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03" y="1560142"/>
            <a:ext cx="7751828" cy="19844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BB2545-C981-EA47-BC38-DB5B52DA4096}"/>
              </a:ext>
            </a:extLst>
          </p:cNvPr>
          <p:cNvSpPr txBox="1"/>
          <p:nvPr/>
        </p:nvSpPr>
        <p:spPr>
          <a:xfrm>
            <a:off x="2593295" y="5818446"/>
            <a:ext cx="3987383" cy="523220"/>
          </a:xfrm>
          <a:prstGeom prst="rect">
            <a:avLst/>
          </a:prstGeom>
          <a:noFill/>
        </p:spPr>
        <p:txBody>
          <a:bodyPr wrap="square" rtlCol="0">
            <a:spAutoFit/>
          </a:bodyPr>
          <a:lstStyle/>
          <a:p>
            <a:r>
              <a:rPr lang="en-US" dirty="0">
                <a:latin typeface="Lato Hairline" panose="020F0202020204030203" pitchFamily="34" charset="77"/>
              </a:rPr>
              <a:t>https://</a:t>
            </a:r>
            <a:r>
              <a:rPr lang="en-US" dirty="0" err="1">
                <a:latin typeface="Lato Hairline" panose="020F0202020204030203" pitchFamily="34" charset="77"/>
              </a:rPr>
              <a:t>www.sciencedirect.com</a:t>
            </a:r>
            <a:r>
              <a:rPr lang="en-US" dirty="0">
                <a:latin typeface="Lato Hairline" panose="020F0202020204030203" pitchFamily="34" charset="77"/>
              </a:rPr>
              <a:t>/science/article/abs/</a:t>
            </a:r>
            <a:r>
              <a:rPr lang="en-US" dirty="0" err="1">
                <a:latin typeface="Lato Hairline" panose="020F0202020204030203" pitchFamily="34" charset="77"/>
              </a:rPr>
              <a:t>pii</a:t>
            </a:r>
            <a:r>
              <a:rPr lang="en-US" dirty="0">
                <a:latin typeface="Lato Hairline" panose="020F0202020204030203" pitchFamily="34" charset="77"/>
              </a:rPr>
              <a:t>/S0039914015302873</a:t>
            </a:r>
          </a:p>
        </p:txBody>
      </p:sp>
    </p:spTree>
    <p:extLst>
      <p:ext uri="{BB962C8B-B14F-4D97-AF65-F5344CB8AC3E}">
        <p14:creationId xmlns:p14="http://schemas.microsoft.com/office/powerpoint/2010/main" val="140601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438AB3D-C6EA-6D45-B453-589FAA6EBA87}"/>
              </a:ext>
            </a:extLst>
          </p:cNvPr>
          <p:cNvPicPr>
            <a:picLocks noChangeAspect="1"/>
          </p:cNvPicPr>
          <p:nvPr/>
        </p:nvPicPr>
        <p:blipFill rotWithShape="1">
          <a:blip r:embed="rId3"/>
          <a:srcRect l="1189" t="10561" r="67398" b="5241"/>
          <a:stretch/>
        </p:blipFill>
        <p:spPr>
          <a:xfrm>
            <a:off x="693420" y="3282008"/>
            <a:ext cx="2499043" cy="2381608"/>
          </a:xfrm>
          <a:prstGeom prst="rect">
            <a:avLst/>
          </a:prstGeom>
        </p:spPr>
      </p:pic>
      <p:sp>
        <p:nvSpPr>
          <p:cNvPr id="2" name="Title 1">
            <a:extLst>
              <a:ext uri="{FF2B5EF4-FFF2-40B4-BE49-F238E27FC236}">
                <a16:creationId xmlns:a16="http://schemas.microsoft.com/office/drawing/2014/main" id="{154EEB93-C184-774B-9E31-FDCC05D370B6}"/>
              </a:ext>
            </a:extLst>
          </p:cNvPr>
          <p:cNvSpPr>
            <a:spLocks noGrp="1"/>
          </p:cNvSpPr>
          <p:nvPr>
            <p:ph type="title"/>
          </p:nvPr>
        </p:nvSpPr>
        <p:spPr>
          <a:xfrm>
            <a:off x="526605" y="160126"/>
            <a:ext cx="8064946" cy="1336956"/>
          </a:xfrm>
        </p:spPr>
        <p:txBody>
          <a:bodyPr wrap="square" anchor="t">
            <a:normAutofit/>
          </a:bodyPr>
          <a:lstStyle/>
          <a:p>
            <a:r>
              <a:rPr lang="en-US" b="1" dirty="0">
                <a:solidFill>
                  <a:srgbClr val="012D88"/>
                </a:solidFill>
                <a:latin typeface="Lato" panose="020F0502020204030203" pitchFamily="34" charset="77"/>
              </a:rPr>
              <a:t>Results and analysis</a:t>
            </a:r>
          </a:p>
        </p:txBody>
      </p:sp>
      <p:pic>
        <p:nvPicPr>
          <p:cNvPr id="4" name="Picture 3">
            <a:extLst>
              <a:ext uri="{FF2B5EF4-FFF2-40B4-BE49-F238E27FC236}">
                <a16:creationId xmlns:a16="http://schemas.microsoft.com/office/drawing/2014/main" id="{DA26E027-D7EB-6C4C-9973-5CD60C64C4AE}"/>
              </a:ext>
            </a:extLst>
          </p:cNvPr>
          <p:cNvPicPr>
            <a:picLocks noChangeAspect="1"/>
          </p:cNvPicPr>
          <p:nvPr/>
        </p:nvPicPr>
        <p:blipFill>
          <a:blip r:embed="rId4"/>
          <a:stretch>
            <a:fillRect/>
          </a:stretch>
        </p:blipFill>
        <p:spPr>
          <a:xfrm>
            <a:off x="703580" y="960705"/>
            <a:ext cx="2200910" cy="2406750"/>
          </a:xfrm>
          <a:prstGeom prst="rect">
            <a:avLst/>
          </a:prstGeom>
        </p:spPr>
      </p:pic>
      <p:pic>
        <p:nvPicPr>
          <p:cNvPr id="6" name="Picture 5" descr="Table&#10;&#10;Description automatically generated">
            <a:extLst>
              <a:ext uri="{FF2B5EF4-FFF2-40B4-BE49-F238E27FC236}">
                <a16:creationId xmlns:a16="http://schemas.microsoft.com/office/drawing/2014/main" id="{D4A7A8CF-6A36-0C4D-9FC7-F4EF0A0263A7}"/>
              </a:ext>
            </a:extLst>
          </p:cNvPr>
          <p:cNvPicPr>
            <a:picLocks noChangeAspect="1"/>
          </p:cNvPicPr>
          <p:nvPr/>
        </p:nvPicPr>
        <p:blipFill rotWithShape="1">
          <a:blip r:embed="rId5"/>
          <a:srcRect t="14152"/>
          <a:stretch/>
        </p:blipFill>
        <p:spPr>
          <a:xfrm>
            <a:off x="3093086" y="960705"/>
            <a:ext cx="5717540" cy="2173070"/>
          </a:xfrm>
          <a:prstGeom prst="rect">
            <a:avLst/>
          </a:prstGeom>
        </p:spPr>
      </p:pic>
      <p:pic>
        <p:nvPicPr>
          <p:cNvPr id="13" name="Picture 12" descr="Table&#10;&#10;Description automatically generated">
            <a:extLst>
              <a:ext uri="{FF2B5EF4-FFF2-40B4-BE49-F238E27FC236}">
                <a16:creationId xmlns:a16="http://schemas.microsoft.com/office/drawing/2014/main" id="{C396B238-FD14-5240-BA89-E56CF0C9D885}"/>
              </a:ext>
            </a:extLst>
          </p:cNvPr>
          <p:cNvPicPr>
            <a:picLocks noChangeAspect="1"/>
          </p:cNvPicPr>
          <p:nvPr/>
        </p:nvPicPr>
        <p:blipFill rotWithShape="1">
          <a:blip r:embed="rId3"/>
          <a:srcRect l="34711" t="10561" r="1229" b="3065"/>
          <a:stretch/>
        </p:blipFill>
        <p:spPr>
          <a:xfrm>
            <a:off x="3312161" y="3154095"/>
            <a:ext cx="5394959" cy="2586305"/>
          </a:xfrm>
          <a:prstGeom prst="rect">
            <a:avLst/>
          </a:prstGeom>
        </p:spPr>
      </p:pic>
    </p:spTree>
    <p:extLst>
      <p:ext uri="{BB962C8B-B14F-4D97-AF65-F5344CB8AC3E}">
        <p14:creationId xmlns:p14="http://schemas.microsoft.com/office/powerpoint/2010/main" val="20865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1177129" y="196422"/>
            <a:ext cx="6789742" cy="11620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3600"/>
              <a:buFont typeface="PT Sans"/>
              <a:buNone/>
            </a:pPr>
            <a:r>
              <a:rPr lang="en-US" sz="3600" b="1" u="none" strike="noStrike" cap="none" dirty="0">
                <a:solidFill>
                  <a:srgbClr val="012D88"/>
                </a:solidFill>
                <a:latin typeface="Lato" panose="020F0502020204030203" pitchFamily="34" charset="77"/>
                <a:ea typeface="Century Gothic" panose="020B0502020202020204" pitchFamily="34" charset="-128"/>
                <a:cs typeface="PT Sans"/>
                <a:sym typeface="PT Sans"/>
              </a:rPr>
              <a:t>EDVOTEK, Inc.</a:t>
            </a:r>
            <a:br>
              <a:rPr lang="en-US" sz="3600" b="1" u="none" strike="noStrike" cap="none" dirty="0">
                <a:solidFill>
                  <a:srgbClr val="012D88"/>
                </a:solidFill>
                <a:latin typeface="Lato" panose="020F0502020204030203" pitchFamily="34" charset="77"/>
                <a:ea typeface="Century Gothic" panose="020B0502020202020204" pitchFamily="34" charset="-128"/>
                <a:cs typeface="PT Sans"/>
                <a:sym typeface="PT Sans"/>
              </a:rPr>
            </a:br>
            <a:r>
              <a:rPr lang="en-US" sz="2600" b="1" u="none" strike="noStrike" cap="none" dirty="0">
                <a:solidFill>
                  <a:srgbClr val="012D88"/>
                </a:solidFill>
                <a:latin typeface="Lato" panose="020F0502020204030203" pitchFamily="34" charset="77"/>
                <a:ea typeface="Century Gothic" panose="020B0502020202020204" pitchFamily="34" charset="-128"/>
                <a:cs typeface="PT Sans"/>
                <a:sym typeface="PT Sans"/>
              </a:rPr>
              <a:t>The Biotechnology Education Company</a:t>
            </a:r>
            <a:endParaRPr sz="2600" b="1" u="none" strike="noStrike" cap="none" dirty="0">
              <a:solidFill>
                <a:srgbClr val="012D88"/>
              </a:solidFill>
              <a:latin typeface="Lato" panose="020F0502020204030203" pitchFamily="34" charset="77"/>
              <a:ea typeface="Century Gothic" panose="020B0502020202020204" pitchFamily="34" charset="-128"/>
              <a:cs typeface="PT Sans"/>
              <a:sym typeface="PT Sans"/>
            </a:endParaRPr>
          </a:p>
        </p:txBody>
      </p:sp>
      <p:sp>
        <p:nvSpPr>
          <p:cNvPr id="3" name="Text Placeholder 2">
            <a:extLst>
              <a:ext uri="{FF2B5EF4-FFF2-40B4-BE49-F238E27FC236}">
                <a16:creationId xmlns:a16="http://schemas.microsoft.com/office/drawing/2014/main" id="{A06130F4-A27D-164A-92E2-EE0491C66566}"/>
              </a:ext>
            </a:extLst>
          </p:cNvPr>
          <p:cNvSpPr>
            <a:spLocks noGrp="1"/>
          </p:cNvSpPr>
          <p:nvPr>
            <p:ph type="body" idx="1"/>
          </p:nvPr>
        </p:nvSpPr>
        <p:spPr>
          <a:xfrm>
            <a:off x="382772" y="1463481"/>
            <a:ext cx="4875027" cy="3937552"/>
          </a:xfrm>
        </p:spPr>
        <p:txBody>
          <a:bodyPr/>
          <a:lstStyle/>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To Request this Presentation:</a:t>
            </a:r>
            <a:endParaRPr lang="en-US" b="1"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rgbClr val="0C0C0C"/>
                </a:solidFill>
                <a:latin typeface="Lato" panose="020F0502020204030203" pitchFamily="34" charset="77"/>
                <a:ea typeface="Century Gothic" panose="020B0502020202020204" pitchFamily="34" charset="-128"/>
              </a:rPr>
              <a:t>https://</a:t>
            </a:r>
            <a:r>
              <a:rPr lang="en-US" dirty="0" err="1">
                <a:solidFill>
                  <a:srgbClr val="0C0C0C"/>
                </a:solidFill>
                <a:latin typeface="Lato" panose="020F0502020204030203" pitchFamily="34" charset="77"/>
                <a:ea typeface="Century Gothic" panose="020B0502020202020204" pitchFamily="34" charset="-128"/>
              </a:rPr>
              <a:t>forms.gle</a:t>
            </a:r>
            <a:r>
              <a:rPr lang="en-US">
                <a:solidFill>
                  <a:srgbClr val="0C0C0C"/>
                </a:solidFill>
                <a:latin typeface="Lato" panose="020F0502020204030203" pitchFamily="34" charset="77"/>
                <a:ea typeface="Century Gothic" panose="020B0502020202020204" pitchFamily="34" charset="-128"/>
              </a:rPr>
              <a:t>/S23adwaLV2PMN5TS9</a:t>
            </a:r>
            <a:endParaRPr lang="en-US" dirty="0">
              <a:solidFill>
                <a:srgbClr val="0C0C0C"/>
              </a:solidFill>
              <a:latin typeface="Lato" panose="020F0502020204030203" pitchFamily="34" charset="77"/>
              <a:ea typeface="Century Gothic" panose="020B0502020202020204" pitchFamily="34" charset="-128"/>
            </a:endParaRPr>
          </a:p>
          <a:p>
            <a:pPr marL="0" lvl="0" indent="0" algn="l">
              <a:spcBef>
                <a:spcPts val="0"/>
              </a:spcBef>
              <a:buSzPts val="1760"/>
            </a:pPr>
            <a:endParaRPr lang="en-US" b="1" dirty="0">
              <a:solidFill>
                <a:srgbClr val="0C0C0C"/>
              </a:solidFill>
              <a:latin typeface="Lato" panose="020F0502020204030203" pitchFamily="34" charset="77"/>
              <a:ea typeface="Century Gothic" panose="020B0502020202020204" pitchFamily="34" charset="-128"/>
            </a:endParaRPr>
          </a:p>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For Orders &amp; Technical Service:  </a:t>
            </a:r>
            <a:endParaRPr lang="en-US" b="1"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rgbClr val="000000"/>
                </a:solidFill>
                <a:latin typeface="Lato" panose="020F0502020204030203" pitchFamily="34" charset="77"/>
                <a:ea typeface="Century Gothic" panose="020B0502020202020204" pitchFamily="34" charset="-128"/>
              </a:rPr>
              <a:t>Phone: </a:t>
            </a:r>
            <a:r>
              <a:rPr lang="en-US" dirty="0">
                <a:solidFill>
                  <a:srgbClr val="012D88"/>
                </a:solidFill>
                <a:latin typeface="Lato" panose="020F0502020204030203" pitchFamily="34" charset="77"/>
                <a:ea typeface="Century Gothic" panose="020B0502020202020204" pitchFamily="34" charset="-128"/>
              </a:rPr>
              <a:t>1-800-EDVOTEK (1-800-338-6538)</a:t>
            </a:r>
          </a:p>
          <a:p>
            <a:pPr marL="285750" lvl="0" indent="-285750" algn="l">
              <a:spcBef>
                <a:spcPts val="0"/>
              </a:spcBef>
              <a:buSzPts val="1760"/>
              <a:buFont typeface="Arial" panose="020B0604020202020204" pitchFamily="34" charset="0"/>
              <a:buChar char="•"/>
            </a:pPr>
            <a:r>
              <a:rPr lang="en-US" dirty="0">
                <a:solidFill>
                  <a:srgbClr val="0C0C0C"/>
                </a:solidFill>
                <a:latin typeface="Lato" panose="020F0502020204030203" pitchFamily="34" charset="77"/>
                <a:ea typeface="Century Gothic" panose="020B0502020202020204" pitchFamily="34" charset="-128"/>
              </a:rPr>
              <a:t>Web site: </a:t>
            </a:r>
            <a:r>
              <a:rPr lang="en-US" dirty="0">
                <a:solidFill>
                  <a:srgbClr val="2C7C9F"/>
                </a:solidFill>
                <a:latin typeface="Lato" panose="020F0502020204030203" pitchFamily="34" charset="77"/>
                <a:ea typeface="Century Gothic" panose="020B0502020202020204" pitchFamily="34" charset="-128"/>
                <a:hlinkClick r:id="rId3"/>
              </a:rPr>
              <a:t>www.edvotek.com</a:t>
            </a:r>
            <a:endParaRPr lang="en-US"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rgbClr val="0C0C0C"/>
                </a:solidFill>
                <a:latin typeface="Lato" panose="020F0502020204030203" pitchFamily="34" charset="77"/>
                <a:ea typeface="Century Gothic" panose="020B0502020202020204" pitchFamily="34" charset="-128"/>
              </a:rPr>
              <a:t>Email:  </a:t>
            </a:r>
            <a:r>
              <a:rPr lang="en-US" dirty="0" err="1">
                <a:solidFill>
                  <a:srgbClr val="012D88"/>
                </a:solidFill>
                <a:latin typeface="Lato" panose="020F0502020204030203" pitchFamily="34" charset="77"/>
                <a:ea typeface="Century Gothic" panose="020B0502020202020204" pitchFamily="34" charset="-128"/>
              </a:rPr>
              <a:t>info@edvotek.com</a:t>
            </a:r>
            <a:endParaRPr lang="en-US" dirty="0">
              <a:solidFill>
                <a:srgbClr val="012D88"/>
              </a:solidFill>
              <a:latin typeface="Lato" panose="020F0502020204030203" pitchFamily="34" charset="77"/>
              <a:ea typeface="Century Gothic" panose="020B0502020202020204" pitchFamily="34" charset="-128"/>
            </a:endParaRPr>
          </a:p>
          <a:p>
            <a:pPr marL="0" lvl="0" indent="27940" algn="l">
              <a:spcBef>
                <a:spcPts val="0"/>
              </a:spcBef>
              <a:buSzPts val="440"/>
            </a:pPr>
            <a:endParaRPr lang="en-US" sz="500" dirty="0">
              <a:solidFill>
                <a:srgbClr val="2C7C9F"/>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dirty="0">
              <a:solidFill>
                <a:srgbClr val="0C0C0C"/>
              </a:solidFill>
              <a:latin typeface="Century Gothic" panose="020B0502020202020204" pitchFamily="34" charset="-128"/>
              <a:ea typeface="Century Gothic" panose="020B0502020202020204" pitchFamily="34" charset="-128"/>
            </a:endParaRPr>
          </a:p>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Check out our YouTube Channel:</a:t>
            </a:r>
            <a:endParaRPr lang="en-US" b="1"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chemeClr val="accent1"/>
                </a:solidFill>
                <a:latin typeface="Lato" panose="020F0502020204030203" pitchFamily="34" charset="77"/>
                <a:ea typeface="Century Gothic" panose="020B0502020202020204" pitchFamily="34" charset="-128"/>
                <a:hlinkClick r:id="rId4"/>
              </a:rPr>
              <a:t>www.youtube.com/EdvotekInc</a:t>
            </a:r>
            <a:endParaRPr lang="en-US" dirty="0">
              <a:solidFill>
                <a:schemeClr val="accent1"/>
              </a:solidFill>
              <a:latin typeface="Lato" panose="020F0502020204030203" pitchFamily="34" charset="77"/>
              <a:ea typeface="Century Gothic" panose="020B0502020202020204" pitchFamily="34" charset="-128"/>
            </a:endParaRPr>
          </a:p>
          <a:p>
            <a:pPr marL="0" lvl="0" indent="0">
              <a:spcBef>
                <a:spcPts val="0"/>
              </a:spcBef>
              <a:buSzPts val="440"/>
            </a:pPr>
            <a:endParaRPr lang="en-US" sz="500" dirty="0">
              <a:solidFill>
                <a:schemeClr val="accent1"/>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b="1"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b="1"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b="1" dirty="0">
              <a:solidFill>
                <a:srgbClr val="0C0C0C"/>
              </a:solidFill>
              <a:latin typeface="Century Gothic" panose="020B0502020202020204" pitchFamily="34" charset="-128"/>
              <a:ea typeface="Century Gothic" panose="020B0502020202020204" pitchFamily="34" charset="-128"/>
            </a:endParaRPr>
          </a:p>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Follow our social media for offers &amp; updates: </a:t>
            </a:r>
          </a:p>
          <a:p>
            <a:pPr marL="285750" lvl="0" indent="-285750" algn="l">
              <a:spcBef>
                <a:spcPts val="0"/>
              </a:spcBef>
              <a:buSzPts val="1760"/>
              <a:buFont typeface="Arial" panose="020B0604020202020204" pitchFamily="34" charset="0"/>
              <a:buChar char="•"/>
            </a:pPr>
            <a:r>
              <a:rPr lang="en-US" dirty="0">
                <a:solidFill>
                  <a:srgbClr val="2C7C9F"/>
                </a:solidFill>
                <a:latin typeface="Lato" panose="020F0502020204030203" pitchFamily="34" charset="77"/>
                <a:ea typeface="Century Gothic" panose="020B0502020202020204" pitchFamily="34" charset="-128"/>
                <a:hlinkClick r:id="rId5"/>
              </a:rPr>
              <a:t>www.facebook.com/edvotek</a:t>
            </a:r>
            <a:endParaRPr lang="en-US" dirty="0">
              <a:solidFill>
                <a:srgbClr val="2C7C9F"/>
              </a:solidFill>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latin typeface="Lato" panose="020F0502020204030203" pitchFamily="34" charset="77"/>
                <a:ea typeface="Century Gothic" panose="020B0502020202020204" pitchFamily="34" charset="-128"/>
                <a:hlinkClick r:id="rId6"/>
              </a:rPr>
              <a:t>https://twitter.com/edvotek</a:t>
            </a:r>
            <a:endParaRPr lang="en-US"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latin typeface="Lato" panose="020F0502020204030203" pitchFamily="34" charset="77"/>
                <a:ea typeface="Century Gothic" panose="020B0502020202020204" pitchFamily="34" charset="-128"/>
                <a:hlinkClick r:id="rId7"/>
              </a:rPr>
              <a:t>https://www.instagram.com/edvotek</a:t>
            </a:r>
            <a:endParaRPr lang="en-US" dirty="0">
              <a:solidFill>
                <a:srgbClr val="2C7C9F"/>
              </a:solidFill>
              <a:latin typeface="Lato" panose="020F0502020204030203" pitchFamily="34" charset="77"/>
              <a:ea typeface="Century Gothic" panose="020B0502020202020204" pitchFamily="34" charset="-128"/>
            </a:endParaRPr>
          </a:p>
        </p:txBody>
      </p:sp>
      <p:pic>
        <p:nvPicPr>
          <p:cNvPr id="355" name="Google Shape;355;p58" descr="_DSC8179 pc.jpg"/>
          <p:cNvPicPr preferRelativeResize="0">
            <a:picLocks noGrp="1"/>
          </p:cNvPicPr>
          <p:nvPr>
            <p:ph type="pic" idx="2"/>
          </p:nvPr>
        </p:nvPicPr>
        <p:blipFill rotWithShape="1">
          <a:blip r:embed="rId8" cstate="screen">
            <a:alphaModFix/>
            <a:extLst>
              <a:ext uri="{28A0092B-C50C-407E-A947-70E740481C1C}">
                <a14:useLocalDpi xmlns:a14="http://schemas.microsoft.com/office/drawing/2010/main"/>
              </a:ext>
            </a:extLst>
          </a:blip>
          <a:srcRect/>
          <a:stretch/>
        </p:blipFill>
        <p:spPr>
          <a:xfrm>
            <a:off x="5257800" y="1750867"/>
            <a:ext cx="3407171" cy="3636278"/>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411"/>
              </a:srgbClr>
            </a:outerShdw>
          </a:effectLst>
        </p:spPr>
      </p:pic>
    </p:spTree>
    <p:extLst>
      <p:ext uri="{BB962C8B-B14F-4D97-AF65-F5344CB8AC3E}">
        <p14:creationId xmlns:p14="http://schemas.microsoft.com/office/powerpoint/2010/main" val="69610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44" descr="_DSC48242.pd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6879" y="1673707"/>
            <a:ext cx="5859698" cy="3954485"/>
          </a:xfrm>
          <a:prstGeom prst="rect">
            <a:avLst/>
          </a:prstGeom>
          <a:noFill/>
          <a:ln>
            <a:noFill/>
          </a:ln>
        </p:spPr>
      </p:pic>
      <p:sp>
        <p:nvSpPr>
          <p:cNvPr id="181" name="Google Shape;181;p4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800"/>
              <a:buFont typeface="PT Sans"/>
              <a:buNone/>
            </a:pPr>
            <a:r>
              <a:rPr lang="en-US" sz="4800" b="1" dirty="0">
                <a:solidFill>
                  <a:srgbClr val="012D88"/>
                </a:solidFill>
                <a:latin typeface="Lato" panose="020F0502020204030203" pitchFamily="34" charset="77"/>
              </a:rPr>
              <a:t>EDVOTEK</a:t>
            </a:r>
            <a:br>
              <a:rPr lang="en-US" sz="4800" b="1" dirty="0">
                <a:solidFill>
                  <a:srgbClr val="012D88"/>
                </a:solidFill>
                <a:latin typeface="Lato" panose="020F0502020204030203" pitchFamily="34" charset="77"/>
              </a:rPr>
            </a:br>
            <a:r>
              <a:rPr lang="en-US" sz="2400" dirty="0">
                <a:solidFill>
                  <a:srgbClr val="012D88"/>
                </a:solidFill>
                <a:latin typeface="Lato" panose="020F0502020204030203" pitchFamily="34" charset="77"/>
              </a:rPr>
              <a:t>The </a:t>
            </a:r>
            <a:r>
              <a:rPr lang="en-US" sz="2400" b="1" dirty="0">
                <a:solidFill>
                  <a:srgbClr val="012D88"/>
                </a:solidFill>
                <a:latin typeface="Lato" panose="020F0502020204030203" pitchFamily="34" charset="77"/>
              </a:rPr>
              <a:t>Biotechnology Education</a:t>
            </a:r>
            <a:r>
              <a:rPr lang="en-US" sz="2400" dirty="0">
                <a:solidFill>
                  <a:srgbClr val="012D88"/>
                </a:solidFill>
                <a:latin typeface="Lato" panose="020F0502020204030203" pitchFamily="34" charset="77"/>
              </a:rPr>
              <a:t> Company</a:t>
            </a:r>
            <a:endParaRPr dirty="0">
              <a:solidFill>
                <a:srgbClr val="012D88"/>
              </a:solidFill>
              <a:latin typeface="Lato" panose="020F0502020204030203" pitchFamily="34" charset="77"/>
            </a:endParaRPr>
          </a:p>
        </p:txBody>
      </p:sp>
      <p:sp>
        <p:nvSpPr>
          <p:cNvPr id="183" name="Google Shape;183;p44"/>
          <p:cNvSpPr txBox="1"/>
          <p:nvPr/>
        </p:nvSpPr>
        <p:spPr>
          <a:xfrm>
            <a:off x="1791174" y="5336466"/>
            <a:ext cx="5561651"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12D88"/>
                </a:solidFill>
                <a:latin typeface="Lato" panose="020F0502020204030203" pitchFamily="34" charset="77"/>
                <a:ea typeface="PT Sans"/>
                <a:cs typeface="PT Sans"/>
                <a:sym typeface="PT Sans"/>
              </a:rPr>
              <a:t>Celebrating OVER 30 years </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12D88"/>
                </a:solidFill>
                <a:latin typeface="Lato" panose="020F0502020204030203" pitchFamily="34" charset="77"/>
                <a:ea typeface="PT Sans"/>
                <a:cs typeface="PT Sans"/>
                <a:sym typeface="PT Sans"/>
              </a:rPr>
              <a:t>of science education!</a:t>
            </a:r>
            <a:endParaRPr sz="1800" b="0" i="0" u="none" strike="noStrike" cap="none" dirty="0">
              <a:solidFill>
                <a:srgbClr val="012D88"/>
              </a:solidFill>
              <a:latin typeface="Lato" panose="020F0502020204030203" pitchFamily="34" charset="77"/>
              <a:ea typeface="PT Sans"/>
              <a:cs typeface="PT Sans"/>
              <a:sym typeface="PT Sans"/>
            </a:endParaRPr>
          </a:p>
        </p:txBody>
      </p:sp>
      <p:pic>
        <p:nvPicPr>
          <p:cNvPr id="3" name="Picture 2" descr="A picture containing drawing, device&#10;&#10;Description automatically generated">
            <a:extLst>
              <a:ext uri="{FF2B5EF4-FFF2-40B4-BE49-F238E27FC236}">
                <a16:creationId xmlns:a16="http://schemas.microsoft.com/office/drawing/2014/main" id="{163DB11E-B87D-B543-A302-3AAF24374B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0011" y="2414227"/>
            <a:ext cx="3683854" cy="2473445"/>
          </a:xfrm>
          <a:prstGeom prst="rect">
            <a:avLst/>
          </a:prstGeom>
        </p:spPr>
      </p:pic>
    </p:spTree>
    <p:extLst>
      <p:ext uri="{BB962C8B-B14F-4D97-AF65-F5344CB8AC3E}">
        <p14:creationId xmlns:p14="http://schemas.microsoft.com/office/powerpoint/2010/main" val="379959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wrap="square" anchor="ctr">
            <a:normAutofit fontScale="90000"/>
          </a:bodyPr>
          <a:lstStyle/>
          <a:p>
            <a:r>
              <a:rPr lang="en-US" sz="3300" b="1" dirty="0">
                <a:solidFill>
                  <a:srgbClr val="012D88"/>
                </a:solidFill>
                <a:latin typeface="Lato" panose="020F0502020204030203" pitchFamily="34" charset="77"/>
              </a:rPr>
              <a:t>Today’s Experiment: </a:t>
            </a:r>
            <a:br>
              <a:rPr lang="en-US" sz="3300" b="1" dirty="0">
                <a:solidFill>
                  <a:srgbClr val="012D88"/>
                </a:solidFill>
                <a:latin typeface="Lato" panose="020F0502020204030203" pitchFamily="34" charset="77"/>
              </a:rPr>
            </a:br>
            <a:r>
              <a:rPr lang="en-US" sz="3300" b="1" dirty="0">
                <a:solidFill>
                  <a:srgbClr val="012D88"/>
                </a:solidFill>
                <a:latin typeface="Lato" panose="020F0502020204030203" pitchFamily="34" charset="77"/>
              </a:rPr>
              <a:t>Using Chromatography to Examine Vaping</a:t>
            </a:r>
          </a:p>
        </p:txBody>
      </p:sp>
      <p:sp>
        <p:nvSpPr>
          <p:cNvPr id="4" name="Content Placeholder 3"/>
          <p:cNvSpPr>
            <a:spLocks noGrp="1"/>
          </p:cNvSpPr>
          <p:nvPr>
            <p:ph sz="half" idx="2"/>
          </p:nvPr>
        </p:nvSpPr>
        <p:spPr>
          <a:xfrm>
            <a:off x="4572000" y="1444533"/>
            <a:ext cx="4198513" cy="4460648"/>
          </a:xfrm>
        </p:spPr>
        <p:txBody>
          <a:bodyPr wrap="square" anchor="t">
            <a:normAutofit lnSpcReduction="10000"/>
          </a:bodyPr>
          <a:lstStyle/>
          <a:p>
            <a:pPr>
              <a:buFont typeface="Arial" panose="020B0604020202020204" pitchFamily="34" charset="0"/>
              <a:buChar char="•"/>
            </a:pPr>
            <a:r>
              <a:rPr lang="en-US" sz="2400" dirty="0">
                <a:latin typeface="Lato" panose="020F0502020204030203" pitchFamily="34" charset="77"/>
              </a:rPr>
              <a:t>Chromatography techniques separate molecules based on their physical properties</a:t>
            </a:r>
          </a:p>
          <a:p>
            <a:pPr>
              <a:buFont typeface="Arial" panose="020B0604020202020204" pitchFamily="34" charset="0"/>
              <a:buChar char="•"/>
            </a:pPr>
            <a:r>
              <a:rPr lang="en-US" sz="2400" dirty="0">
                <a:latin typeface="Lato" panose="020F0502020204030203" pitchFamily="34" charset="77"/>
              </a:rPr>
              <a:t>Today’s Experiment: </a:t>
            </a:r>
            <a:r>
              <a:rPr lang="en-US" sz="2400" dirty="0" err="1">
                <a:latin typeface="Lato" panose="020F0502020204030203" pitchFamily="34" charset="77"/>
              </a:rPr>
              <a:t>Edvotek</a:t>
            </a:r>
            <a:r>
              <a:rPr lang="en-US" sz="2400" dirty="0">
                <a:latin typeface="Lato" panose="020F0502020204030203" pitchFamily="34" charset="77"/>
              </a:rPr>
              <a:t> Kit #211</a:t>
            </a:r>
          </a:p>
          <a:p>
            <a:pPr lvl="1">
              <a:buFont typeface="Arial" panose="020B0604020202020204" pitchFamily="34" charset="0"/>
              <a:buChar char="•"/>
            </a:pPr>
            <a:r>
              <a:rPr lang="en-US" dirty="0">
                <a:latin typeface="Lato" panose="020F0502020204030203" pitchFamily="34" charset="77"/>
              </a:rPr>
              <a:t>This experiment separates colorful dyes based on their charge.</a:t>
            </a:r>
          </a:p>
          <a:p>
            <a:pPr lvl="1">
              <a:buFont typeface="Arial" panose="020B0604020202020204" pitchFamily="34" charset="0"/>
              <a:buChar char="•"/>
            </a:pPr>
            <a:r>
              <a:rPr lang="en-US" sz="2000" dirty="0">
                <a:latin typeface="Lato" panose="020F0502020204030203" pitchFamily="34" charset="77"/>
              </a:rPr>
              <a:t>Great way to bring STEM and public health into the classroom</a:t>
            </a:r>
          </a:p>
        </p:txBody>
      </p:sp>
      <p:pic>
        <p:nvPicPr>
          <p:cNvPr id="5" name="Picture 4" descr="A picture containing text, envelope&#10;&#10;Description automatically generated">
            <a:extLst>
              <a:ext uri="{FF2B5EF4-FFF2-40B4-BE49-F238E27FC236}">
                <a16:creationId xmlns:a16="http://schemas.microsoft.com/office/drawing/2014/main" id="{AEC6183F-7B58-1842-9C13-C79FE5C740C9}"/>
              </a:ext>
            </a:extLst>
          </p:cNvPr>
          <p:cNvPicPr>
            <a:picLocks noChangeAspect="1"/>
          </p:cNvPicPr>
          <p:nvPr/>
        </p:nvPicPr>
        <p:blipFill>
          <a:blip r:embed="rId3"/>
          <a:stretch>
            <a:fillRect/>
          </a:stretch>
        </p:blipFill>
        <p:spPr>
          <a:xfrm>
            <a:off x="288903" y="1784725"/>
            <a:ext cx="3780263" cy="3780263"/>
          </a:xfrm>
          <a:prstGeom prst="rect">
            <a:avLst/>
          </a:prstGeom>
        </p:spPr>
      </p:pic>
    </p:spTree>
    <p:extLst>
      <p:ext uri="{BB962C8B-B14F-4D97-AF65-F5344CB8AC3E}">
        <p14:creationId xmlns:p14="http://schemas.microsoft.com/office/powerpoint/2010/main" val="201006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9B10-CD26-7542-BE04-32DE3BD94D92}"/>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Everything E – the 101 on vaping</a:t>
            </a:r>
          </a:p>
        </p:txBody>
      </p:sp>
      <p:sp>
        <p:nvSpPr>
          <p:cNvPr id="11" name="Content Placeholder 10">
            <a:extLst>
              <a:ext uri="{FF2B5EF4-FFF2-40B4-BE49-F238E27FC236}">
                <a16:creationId xmlns:a16="http://schemas.microsoft.com/office/drawing/2014/main" id="{F3D55181-E491-D847-AE3C-866D0127AFC8}"/>
              </a:ext>
            </a:extLst>
          </p:cNvPr>
          <p:cNvSpPr>
            <a:spLocks noGrp="1"/>
          </p:cNvSpPr>
          <p:nvPr>
            <p:ph sz="half" idx="1"/>
          </p:nvPr>
        </p:nvSpPr>
        <p:spPr/>
        <p:txBody>
          <a:bodyPr>
            <a:normAutofit fontScale="92500"/>
          </a:bodyPr>
          <a:lstStyle/>
          <a:p>
            <a:pPr>
              <a:buFont typeface="Arial" panose="020B0604020202020204" pitchFamily="34" charset="0"/>
              <a:buChar char="•"/>
            </a:pPr>
            <a:r>
              <a:rPr lang="en-US" dirty="0">
                <a:latin typeface="Lato" panose="020F0502020204030203" pitchFamily="34" charset="77"/>
              </a:rPr>
              <a:t>E-cigarettes heat the e-liquid to create a smoke-like aerosol that is inhaled</a:t>
            </a:r>
          </a:p>
          <a:p>
            <a:pPr>
              <a:buFont typeface="Arial" panose="020B0604020202020204" pitchFamily="34" charset="0"/>
              <a:buChar char="•"/>
            </a:pPr>
            <a:r>
              <a:rPr lang="en-US" dirty="0">
                <a:latin typeface="Lato" panose="020F0502020204030203" pitchFamily="34" charset="77"/>
              </a:rPr>
              <a:t>Around 100 chemical components are present in e-liquids, including flavorings, nicotine, and other drugs</a:t>
            </a:r>
          </a:p>
          <a:p>
            <a:pPr>
              <a:buFont typeface="Arial" panose="020B0604020202020204" pitchFamily="34" charset="0"/>
              <a:buChar char="•"/>
            </a:pPr>
            <a:r>
              <a:rPr lang="en-US" dirty="0">
                <a:latin typeface="Lato" panose="020F0502020204030203" pitchFamily="34" charset="77"/>
              </a:rPr>
              <a:t>Popularity is growing in many demographics</a:t>
            </a:r>
          </a:p>
          <a:p>
            <a:pPr>
              <a:buFont typeface="Arial" panose="020B0604020202020204" pitchFamily="34" charset="0"/>
              <a:buChar char="•"/>
            </a:pPr>
            <a:r>
              <a:rPr lang="en-US" dirty="0">
                <a:latin typeface="Lato" panose="020F0502020204030203" pitchFamily="34" charset="77"/>
              </a:rPr>
              <a:t>Long term health consequences still not known </a:t>
            </a:r>
          </a:p>
          <a:p>
            <a:pPr>
              <a:buFont typeface="Arial" panose="020B0604020202020204" pitchFamily="34" charset="0"/>
              <a:buChar char="•"/>
            </a:pPr>
            <a:endParaRPr lang="en-US" dirty="0">
              <a:latin typeface="Lato" panose="020F0502020204030203" pitchFamily="34" charset="77"/>
            </a:endParaRPr>
          </a:p>
          <a:p>
            <a:pPr>
              <a:buFont typeface="Arial" panose="020B0604020202020204" pitchFamily="34" charset="0"/>
              <a:buChar char="•"/>
            </a:pPr>
            <a:endParaRPr lang="en-US" dirty="0">
              <a:latin typeface="Lato" panose="020F0502020204030203" pitchFamily="34" charset="77"/>
            </a:endParaRPr>
          </a:p>
          <a:p>
            <a:pPr>
              <a:buFont typeface="Arial" panose="020B0604020202020204" pitchFamily="34" charset="0"/>
              <a:buChar char="•"/>
            </a:pPr>
            <a:endParaRPr lang="en-US" dirty="0">
              <a:latin typeface="Lato" panose="020F0502020204030203" pitchFamily="34" charset="77"/>
            </a:endParaRPr>
          </a:p>
        </p:txBody>
      </p:sp>
      <p:pic>
        <p:nvPicPr>
          <p:cNvPr id="12" name="Content Placeholder 5" descr="Text&#10;&#10;Description automatically generated">
            <a:extLst>
              <a:ext uri="{FF2B5EF4-FFF2-40B4-BE49-F238E27FC236}">
                <a16:creationId xmlns:a16="http://schemas.microsoft.com/office/drawing/2014/main" id="{5FBB4AAA-64FC-2A4B-A869-C9A4CE12C2A6}"/>
              </a:ext>
            </a:extLst>
          </p:cNvPr>
          <p:cNvPicPr>
            <a:picLocks noGrp="1" noChangeAspect="1"/>
          </p:cNvPicPr>
          <p:nvPr>
            <p:ph sz="half" idx="2"/>
          </p:nvPr>
        </p:nvPicPr>
        <p:blipFill>
          <a:blip r:embed="rId3"/>
          <a:stretch>
            <a:fillRect/>
          </a:stretch>
        </p:blipFill>
        <p:spPr>
          <a:xfrm>
            <a:off x="4751388" y="2568723"/>
            <a:ext cx="3840162" cy="2406353"/>
          </a:xfrm>
        </p:spPr>
      </p:pic>
    </p:spTree>
    <p:extLst>
      <p:ext uri="{BB962C8B-B14F-4D97-AF65-F5344CB8AC3E}">
        <p14:creationId xmlns:p14="http://schemas.microsoft.com/office/powerpoint/2010/main" val="329466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5771-58AC-BA43-B422-7065AA56F9DA}"/>
              </a:ext>
            </a:extLst>
          </p:cNvPr>
          <p:cNvSpPr>
            <a:spLocks noGrp="1"/>
          </p:cNvSpPr>
          <p:nvPr>
            <p:ph type="title"/>
          </p:nvPr>
        </p:nvSpPr>
        <p:spPr>
          <a:xfrm>
            <a:off x="549593" y="107576"/>
            <a:ext cx="8041958" cy="1336956"/>
          </a:xfrm>
        </p:spPr>
        <p:txBody>
          <a:bodyPr anchor="ctr"/>
          <a:lstStyle/>
          <a:p>
            <a:r>
              <a:rPr lang="en-US" b="1" dirty="0">
                <a:solidFill>
                  <a:srgbClr val="012D88"/>
                </a:solidFill>
                <a:latin typeface="Lato" panose="020F0502020204030203" pitchFamily="34" charset="77"/>
              </a:rPr>
              <a:t>The risks of vaping</a:t>
            </a:r>
          </a:p>
        </p:txBody>
      </p:sp>
      <p:sp>
        <p:nvSpPr>
          <p:cNvPr id="9" name="Content Placeholder 8">
            <a:extLst>
              <a:ext uri="{FF2B5EF4-FFF2-40B4-BE49-F238E27FC236}">
                <a16:creationId xmlns:a16="http://schemas.microsoft.com/office/drawing/2014/main" id="{02C25829-286F-8B4B-8D5E-A41F035B72FE}"/>
              </a:ext>
            </a:extLst>
          </p:cNvPr>
          <p:cNvSpPr>
            <a:spLocks noGrp="1"/>
          </p:cNvSpPr>
          <p:nvPr>
            <p:ph sz="half" idx="2"/>
          </p:nvPr>
        </p:nvSpPr>
        <p:spPr>
          <a:xfrm>
            <a:off x="4751071" y="1411021"/>
            <a:ext cx="3840480" cy="4343400"/>
          </a:xfrm>
        </p:spPr>
        <p:txBody>
          <a:bodyPr>
            <a:normAutofit fontScale="92500" lnSpcReduction="10000"/>
          </a:bodyPr>
          <a:lstStyle/>
          <a:p>
            <a:pPr>
              <a:buFont typeface="Arial" panose="020B0604020202020204" pitchFamily="34" charset="0"/>
              <a:buChar char="•"/>
            </a:pPr>
            <a:r>
              <a:rPr lang="en-US" dirty="0"/>
              <a:t>Nicotine and other compounds in e-liquids can be addictive</a:t>
            </a:r>
          </a:p>
          <a:p>
            <a:pPr>
              <a:buFont typeface="Arial" panose="020B0604020202020204" pitchFamily="34" charset="0"/>
              <a:buChar char="•"/>
            </a:pPr>
            <a:r>
              <a:rPr lang="en-US" dirty="0"/>
              <a:t>E-liquids can contain chemical ingredients that are hazardous when inhaled</a:t>
            </a:r>
          </a:p>
          <a:p>
            <a:pPr>
              <a:buFont typeface="Arial" panose="020B0604020202020204" pitchFamily="34" charset="0"/>
              <a:buChar char="•"/>
            </a:pPr>
            <a:r>
              <a:rPr lang="en-US" dirty="0"/>
              <a:t>Some health effects may not be obvious in initial studies; chronic conditions only obvious after years </a:t>
            </a:r>
          </a:p>
          <a:p>
            <a:pPr>
              <a:buFont typeface="Arial" panose="020B0604020202020204" pitchFamily="34" charset="0"/>
              <a:buChar char="•"/>
            </a:pPr>
            <a:r>
              <a:rPr lang="en-US" dirty="0"/>
              <a:t>The composition of e-liquids can be analyzed using thin layer chromatography</a:t>
            </a:r>
          </a:p>
        </p:txBody>
      </p:sp>
      <p:pic>
        <p:nvPicPr>
          <p:cNvPr id="10" name="Content Placeholder 5" descr="Diagram&#10;&#10;Description automatically generated">
            <a:extLst>
              <a:ext uri="{FF2B5EF4-FFF2-40B4-BE49-F238E27FC236}">
                <a16:creationId xmlns:a16="http://schemas.microsoft.com/office/drawing/2014/main" id="{D4642DAE-45B9-644E-9217-5EACAEFFB967}"/>
              </a:ext>
            </a:extLst>
          </p:cNvPr>
          <p:cNvPicPr>
            <a:picLocks noChangeAspect="1"/>
          </p:cNvPicPr>
          <p:nvPr/>
        </p:nvPicPr>
        <p:blipFill>
          <a:blip r:embed="rId3"/>
          <a:stretch>
            <a:fillRect/>
          </a:stretch>
        </p:blipFill>
        <p:spPr>
          <a:xfrm>
            <a:off x="169249" y="1803064"/>
            <a:ext cx="4223681" cy="3544072"/>
          </a:xfrm>
          <a:prstGeom prst="rect">
            <a:avLst/>
          </a:prstGeom>
          <a:noFill/>
          <a:ln>
            <a:noFill/>
          </a:ln>
        </p:spPr>
      </p:pic>
    </p:spTree>
    <p:extLst>
      <p:ext uri="{BB962C8B-B14F-4D97-AF65-F5344CB8AC3E}">
        <p14:creationId xmlns:p14="http://schemas.microsoft.com/office/powerpoint/2010/main" val="274145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6C43-BB3B-F140-82F1-017083C9B7F9}"/>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History of Chromatography</a:t>
            </a:r>
          </a:p>
        </p:txBody>
      </p:sp>
      <p:sp>
        <p:nvSpPr>
          <p:cNvPr id="3" name="Content Placeholder 2">
            <a:extLst>
              <a:ext uri="{FF2B5EF4-FFF2-40B4-BE49-F238E27FC236}">
                <a16:creationId xmlns:a16="http://schemas.microsoft.com/office/drawing/2014/main" id="{6F7228E2-0BF5-9E41-90AA-14B3DBD4E696}"/>
              </a:ext>
            </a:extLst>
          </p:cNvPr>
          <p:cNvSpPr>
            <a:spLocks noGrp="1"/>
          </p:cNvSpPr>
          <p:nvPr>
            <p:ph sz="half" idx="1"/>
          </p:nvPr>
        </p:nvSpPr>
        <p:spPr>
          <a:xfrm>
            <a:off x="192861" y="1257300"/>
            <a:ext cx="4036602" cy="4495800"/>
          </a:xfrm>
        </p:spPr>
        <p:txBody>
          <a:bodyPr>
            <a:normAutofit lnSpcReduction="10000"/>
          </a:bodyPr>
          <a:lstStyle/>
          <a:p>
            <a:pPr>
              <a:buFont typeface="Arial" panose="020B0604020202020204" pitchFamily="34" charset="0"/>
              <a:buChar char="•"/>
            </a:pPr>
            <a:r>
              <a:rPr lang="en-US" dirty="0">
                <a:latin typeface="Lato" panose="020F0502020204030203" pitchFamily="34" charset="77"/>
              </a:rPr>
              <a:t>From the Greek chroma and </a:t>
            </a:r>
            <a:r>
              <a:rPr lang="en-US" dirty="0" err="1">
                <a:latin typeface="Lato" panose="020F0502020204030203" pitchFamily="34" charset="77"/>
              </a:rPr>
              <a:t>graphein</a:t>
            </a:r>
            <a:r>
              <a:rPr lang="en-US" dirty="0">
                <a:latin typeface="Lato" panose="020F0502020204030203" pitchFamily="34" charset="77"/>
              </a:rPr>
              <a:t>, which translates to “color writing”</a:t>
            </a:r>
          </a:p>
          <a:p>
            <a:pPr>
              <a:buFont typeface="Arial" panose="020B0604020202020204" pitchFamily="34" charset="0"/>
              <a:buChar char="•"/>
            </a:pPr>
            <a:r>
              <a:rPr lang="en-US" dirty="0">
                <a:latin typeface="Lato" panose="020F0502020204030203" pitchFamily="34" charset="77"/>
              </a:rPr>
              <a:t>First established in the mid-19</a:t>
            </a:r>
            <a:r>
              <a:rPr lang="en-US" baseline="30000" dirty="0">
                <a:latin typeface="Lato" panose="020F0502020204030203" pitchFamily="34" charset="77"/>
              </a:rPr>
              <a:t>th</a:t>
            </a:r>
            <a:r>
              <a:rPr lang="en-US" dirty="0">
                <a:latin typeface="Lato" panose="020F0502020204030203" pitchFamily="34" charset="77"/>
              </a:rPr>
              <a:t> century to separate plant pigments using filter paper.</a:t>
            </a:r>
          </a:p>
          <a:p>
            <a:pPr>
              <a:buFont typeface="Arial" panose="020B0604020202020204" pitchFamily="34" charset="0"/>
              <a:buChar char="•"/>
            </a:pPr>
            <a:r>
              <a:rPr lang="en-US" dirty="0">
                <a:latin typeface="Lato" panose="020F0502020204030203" pitchFamily="34" charset="77"/>
              </a:rPr>
              <a:t>In the 20</a:t>
            </a:r>
            <a:r>
              <a:rPr lang="en-US" baseline="30000" dirty="0">
                <a:latin typeface="Lato" panose="020F0502020204030203" pitchFamily="34" charset="77"/>
              </a:rPr>
              <a:t>th</a:t>
            </a:r>
            <a:r>
              <a:rPr lang="en-US" dirty="0">
                <a:latin typeface="Lato" panose="020F0502020204030203" pitchFamily="34" charset="77"/>
              </a:rPr>
              <a:t> century, the technique expanded to include:</a:t>
            </a:r>
          </a:p>
          <a:p>
            <a:pPr lvl="1">
              <a:buFont typeface="Arial" panose="020B0604020202020204" pitchFamily="34" charset="0"/>
              <a:buChar char="•"/>
            </a:pPr>
            <a:r>
              <a:rPr lang="en-US" dirty="0">
                <a:latin typeface="Lato" panose="020F0502020204030203" pitchFamily="34" charset="77"/>
              </a:rPr>
              <a:t>Ion exchange </a:t>
            </a:r>
          </a:p>
          <a:p>
            <a:pPr lvl="1">
              <a:buFont typeface="Arial" panose="020B0604020202020204" pitchFamily="34" charset="0"/>
              <a:buChar char="•"/>
            </a:pPr>
            <a:r>
              <a:rPr lang="en-US" dirty="0">
                <a:latin typeface="Lato" panose="020F0502020204030203" pitchFamily="34" charset="77"/>
              </a:rPr>
              <a:t>Size exclusion</a:t>
            </a:r>
          </a:p>
          <a:p>
            <a:pPr lvl="1">
              <a:buFont typeface="Arial" panose="020B0604020202020204" pitchFamily="34" charset="0"/>
              <a:buChar char="•"/>
            </a:pPr>
            <a:r>
              <a:rPr lang="en-US" dirty="0">
                <a:latin typeface="Lato" panose="020F0502020204030203" pitchFamily="34" charset="77"/>
              </a:rPr>
              <a:t>Affinity</a:t>
            </a:r>
          </a:p>
          <a:p>
            <a:pPr lvl="1">
              <a:buFont typeface="Arial" panose="020B0604020202020204" pitchFamily="34" charset="0"/>
              <a:buChar char="•"/>
            </a:pPr>
            <a:r>
              <a:rPr lang="en-US" dirty="0">
                <a:latin typeface="Lato" panose="020F0502020204030203" pitchFamily="34" charset="77"/>
              </a:rPr>
              <a:t>Thin-layer </a:t>
            </a:r>
          </a:p>
        </p:txBody>
      </p:sp>
      <p:grpSp>
        <p:nvGrpSpPr>
          <p:cNvPr id="11" name="Group 10">
            <a:extLst>
              <a:ext uri="{FF2B5EF4-FFF2-40B4-BE49-F238E27FC236}">
                <a16:creationId xmlns:a16="http://schemas.microsoft.com/office/drawing/2014/main" id="{160D320E-DFCD-ED49-A124-4C6CE690461A}"/>
              </a:ext>
            </a:extLst>
          </p:cNvPr>
          <p:cNvGrpSpPr/>
          <p:nvPr/>
        </p:nvGrpSpPr>
        <p:grpSpPr>
          <a:xfrm>
            <a:off x="4715784" y="1488657"/>
            <a:ext cx="3549737" cy="3880685"/>
            <a:chOff x="4715784" y="1488657"/>
            <a:chExt cx="3549737" cy="3880685"/>
          </a:xfrm>
        </p:grpSpPr>
        <p:pic>
          <p:nvPicPr>
            <p:cNvPr id="8" name="Picture 7">
              <a:extLst>
                <a:ext uri="{FF2B5EF4-FFF2-40B4-BE49-F238E27FC236}">
                  <a16:creationId xmlns:a16="http://schemas.microsoft.com/office/drawing/2014/main" id="{29903A85-E794-024E-AF81-9C5651D060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5784" y="1488657"/>
              <a:ext cx="3549737" cy="3880685"/>
            </a:xfrm>
            <a:prstGeom prst="rect">
              <a:avLst/>
            </a:prstGeom>
          </p:spPr>
        </p:pic>
        <p:sp>
          <p:nvSpPr>
            <p:cNvPr id="10" name="TextBox 9">
              <a:extLst>
                <a:ext uri="{FF2B5EF4-FFF2-40B4-BE49-F238E27FC236}">
                  <a16:creationId xmlns:a16="http://schemas.microsoft.com/office/drawing/2014/main" id="{69D4DEC3-4A5F-DB4A-84B5-6C8559242466}"/>
                </a:ext>
              </a:extLst>
            </p:cNvPr>
            <p:cNvSpPr txBox="1"/>
            <p:nvPr/>
          </p:nvSpPr>
          <p:spPr>
            <a:xfrm>
              <a:off x="6797407" y="1630496"/>
              <a:ext cx="1311007" cy="307777"/>
            </a:xfrm>
            <a:prstGeom prst="rect">
              <a:avLst/>
            </a:prstGeom>
            <a:noFill/>
          </p:spPr>
          <p:txBody>
            <a:bodyPr wrap="square" rtlCol="0">
              <a:spAutoFit/>
            </a:bodyPr>
            <a:lstStyle/>
            <a:p>
              <a:pPr algn="r"/>
              <a:r>
                <a:rPr lang="en-US" dirty="0">
                  <a:latin typeface="Lato" panose="020F0502020204030203" pitchFamily="34" charset="77"/>
                </a:rPr>
                <a:t>Kit 196</a:t>
              </a:r>
            </a:p>
          </p:txBody>
        </p:sp>
      </p:grpSp>
      <p:pic>
        <p:nvPicPr>
          <p:cNvPr id="7" name="Content Placeholder 6" descr="A person standing in a kitchen&#10;&#10;Description automatically generated">
            <a:extLst>
              <a:ext uri="{FF2B5EF4-FFF2-40B4-BE49-F238E27FC236}">
                <a16:creationId xmlns:a16="http://schemas.microsoft.com/office/drawing/2014/main" id="{F5C3FFA5-E2B1-734D-A8D3-D5F3A643B9E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754247" y="1318260"/>
            <a:ext cx="3549737" cy="4343400"/>
          </a:xfrm>
          <a:prstGeom prst="rect">
            <a:avLst/>
          </a:prstGeom>
        </p:spPr>
      </p:pic>
      <p:grpSp>
        <p:nvGrpSpPr>
          <p:cNvPr id="14" name="Group 13">
            <a:extLst>
              <a:ext uri="{FF2B5EF4-FFF2-40B4-BE49-F238E27FC236}">
                <a16:creationId xmlns:a16="http://schemas.microsoft.com/office/drawing/2014/main" id="{0E07FC9A-15AE-AD42-9188-6E495C4EF83F}"/>
              </a:ext>
            </a:extLst>
          </p:cNvPr>
          <p:cNvGrpSpPr/>
          <p:nvPr/>
        </p:nvGrpSpPr>
        <p:grpSpPr>
          <a:xfrm>
            <a:off x="4517030" y="1439635"/>
            <a:ext cx="4074521" cy="4074521"/>
            <a:chOff x="4517030" y="1515835"/>
            <a:chExt cx="4074521" cy="4074521"/>
          </a:xfrm>
        </p:grpSpPr>
        <p:pic>
          <p:nvPicPr>
            <p:cNvPr id="12" name="Picture 11">
              <a:extLst>
                <a:ext uri="{FF2B5EF4-FFF2-40B4-BE49-F238E27FC236}">
                  <a16:creationId xmlns:a16="http://schemas.microsoft.com/office/drawing/2014/main" id="{20B569E4-5E61-9648-B53C-1501CD17C8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7030" y="1515835"/>
              <a:ext cx="4074521" cy="4074521"/>
            </a:xfrm>
            <a:prstGeom prst="rect">
              <a:avLst/>
            </a:prstGeom>
          </p:spPr>
        </p:pic>
        <p:sp>
          <p:nvSpPr>
            <p:cNvPr id="13" name="TextBox 12">
              <a:extLst>
                <a:ext uri="{FF2B5EF4-FFF2-40B4-BE49-F238E27FC236}">
                  <a16:creationId xmlns:a16="http://schemas.microsoft.com/office/drawing/2014/main" id="{47626528-9AEC-FC49-A8E5-23162AFF9C3F}"/>
                </a:ext>
              </a:extLst>
            </p:cNvPr>
            <p:cNvSpPr txBox="1"/>
            <p:nvPr/>
          </p:nvSpPr>
          <p:spPr>
            <a:xfrm>
              <a:off x="7512879" y="5105690"/>
              <a:ext cx="959570" cy="307777"/>
            </a:xfrm>
            <a:prstGeom prst="rect">
              <a:avLst/>
            </a:prstGeom>
            <a:noFill/>
          </p:spPr>
          <p:txBody>
            <a:bodyPr wrap="square" rtlCol="0">
              <a:spAutoFit/>
            </a:bodyPr>
            <a:lstStyle/>
            <a:p>
              <a:pPr algn="r"/>
              <a:r>
                <a:rPr lang="en-US" b="1" dirty="0">
                  <a:solidFill>
                    <a:schemeClr val="bg1"/>
                  </a:solidFill>
                  <a:latin typeface="Lato" panose="020F0502020204030203" pitchFamily="34" charset="77"/>
                </a:rPr>
                <a:t>Kit 108</a:t>
              </a:r>
            </a:p>
          </p:txBody>
        </p:sp>
      </p:grpSp>
      <p:grpSp>
        <p:nvGrpSpPr>
          <p:cNvPr id="17" name="Group 16">
            <a:extLst>
              <a:ext uri="{FF2B5EF4-FFF2-40B4-BE49-F238E27FC236}">
                <a16:creationId xmlns:a16="http://schemas.microsoft.com/office/drawing/2014/main" id="{47A38362-BF9A-B041-BA0B-33F06CDA9ACC}"/>
              </a:ext>
            </a:extLst>
          </p:cNvPr>
          <p:cNvGrpSpPr/>
          <p:nvPr/>
        </p:nvGrpSpPr>
        <p:grpSpPr>
          <a:xfrm>
            <a:off x="4130040" y="2015941"/>
            <a:ext cx="5013960" cy="2917790"/>
            <a:chOff x="4038600" y="2226745"/>
            <a:chExt cx="5013960" cy="2917790"/>
          </a:xfrm>
        </p:grpSpPr>
        <p:pic>
          <p:nvPicPr>
            <p:cNvPr id="15" name="Picture 14">
              <a:extLst>
                <a:ext uri="{FF2B5EF4-FFF2-40B4-BE49-F238E27FC236}">
                  <a16:creationId xmlns:a16="http://schemas.microsoft.com/office/drawing/2014/main" id="{0F83B721-04E2-2749-BE3D-475F3606DBD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38600" y="2226745"/>
              <a:ext cx="5013960" cy="2692984"/>
            </a:xfrm>
            <a:prstGeom prst="rect">
              <a:avLst/>
            </a:prstGeom>
          </p:spPr>
        </p:pic>
        <p:sp>
          <p:nvSpPr>
            <p:cNvPr id="16" name="TextBox 15">
              <a:extLst>
                <a:ext uri="{FF2B5EF4-FFF2-40B4-BE49-F238E27FC236}">
                  <a16:creationId xmlns:a16="http://schemas.microsoft.com/office/drawing/2014/main" id="{38E51978-7408-4343-8353-3C8899775CF0}"/>
                </a:ext>
              </a:extLst>
            </p:cNvPr>
            <p:cNvSpPr txBox="1"/>
            <p:nvPr/>
          </p:nvSpPr>
          <p:spPr>
            <a:xfrm>
              <a:off x="7825195" y="4836758"/>
              <a:ext cx="1034504" cy="307777"/>
            </a:xfrm>
            <a:prstGeom prst="rect">
              <a:avLst/>
            </a:prstGeom>
            <a:noFill/>
          </p:spPr>
          <p:txBody>
            <a:bodyPr wrap="square" rtlCol="0">
              <a:spAutoFit/>
            </a:bodyPr>
            <a:lstStyle/>
            <a:p>
              <a:pPr algn="r"/>
              <a:r>
                <a:rPr lang="en-US" dirty="0">
                  <a:latin typeface="Lato" panose="020F0502020204030203" pitchFamily="34" charset="77"/>
                </a:rPr>
                <a:t>Kit 113</a:t>
              </a:r>
            </a:p>
          </p:txBody>
        </p:sp>
      </p:grpSp>
    </p:spTree>
    <p:extLst>
      <p:ext uri="{BB962C8B-B14F-4D97-AF65-F5344CB8AC3E}">
        <p14:creationId xmlns:p14="http://schemas.microsoft.com/office/powerpoint/2010/main" val="10635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pp quantifies chemicals in thin-layer chromatography | News | RSC Education">
            <a:extLst>
              <a:ext uri="{FF2B5EF4-FFF2-40B4-BE49-F238E27FC236}">
                <a16:creationId xmlns:a16="http://schemas.microsoft.com/office/drawing/2014/main" id="{034754C0-E077-DE45-BAF6-30C84F6A25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61" r="23276"/>
          <a:stretch/>
        </p:blipFill>
        <p:spPr bwMode="auto">
          <a:xfrm>
            <a:off x="549273" y="1600201"/>
            <a:ext cx="3840481"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3" y="107576"/>
            <a:ext cx="8042278" cy="1336956"/>
          </a:xfrm>
        </p:spPr>
        <p:txBody>
          <a:bodyPr wrap="square" anchor="b">
            <a:normAutofit/>
          </a:bodyPr>
          <a:lstStyle/>
          <a:p>
            <a:r>
              <a:rPr lang="en-US" b="1" dirty="0">
                <a:solidFill>
                  <a:srgbClr val="012D88"/>
                </a:solidFill>
                <a:latin typeface="Lato" panose="020F0502020204030203" pitchFamily="34" charset="77"/>
              </a:rPr>
              <a:t>What do I need to perform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this experiment?</a:t>
            </a:r>
          </a:p>
        </p:txBody>
      </p:sp>
      <p:sp>
        <p:nvSpPr>
          <p:cNvPr id="3" name="Content Placeholder 2">
            <a:extLst>
              <a:ext uri="{FF2B5EF4-FFF2-40B4-BE49-F238E27FC236}">
                <a16:creationId xmlns:a16="http://schemas.microsoft.com/office/drawing/2014/main" id="{70513D5D-969D-F94B-B8D2-C30E855B88AD}"/>
              </a:ext>
            </a:extLst>
          </p:cNvPr>
          <p:cNvSpPr>
            <a:spLocks noGrp="1"/>
          </p:cNvSpPr>
          <p:nvPr>
            <p:ph sz="half" idx="2"/>
          </p:nvPr>
        </p:nvSpPr>
        <p:spPr/>
        <p:txBody>
          <a:bodyPr anchor="ctr">
            <a:normAutofit/>
          </a:bodyPr>
          <a:lstStyle/>
          <a:p>
            <a:pPr>
              <a:buFont typeface="Arial" panose="020B0604020202020204" pitchFamily="34" charset="0"/>
              <a:buChar char="•"/>
            </a:pPr>
            <a:r>
              <a:rPr lang="en-US" sz="2800" dirty="0">
                <a:latin typeface="Lato" panose="020F0502020204030203" pitchFamily="34" charset="77"/>
              </a:rPr>
              <a:t>Thin layer chromatography plate</a:t>
            </a:r>
          </a:p>
          <a:p>
            <a:pPr>
              <a:buFont typeface="Arial" panose="020B0604020202020204" pitchFamily="34" charset="0"/>
              <a:buChar char="•"/>
            </a:pPr>
            <a:r>
              <a:rPr lang="en-US" sz="2800" dirty="0">
                <a:latin typeface="Lato" panose="020F0502020204030203" pitchFamily="34" charset="77"/>
              </a:rPr>
              <a:t>Solvent systems</a:t>
            </a:r>
          </a:p>
          <a:p>
            <a:pPr>
              <a:buFont typeface="Arial" panose="020B0604020202020204" pitchFamily="34" charset="0"/>
              <a:buChar char="•"/>
            </a:pPr>
            <a:r>
              <a:rPr lang="en-US" sz="2800" dirty="0">
                <a:latin typeface="Lato" panose="020F0502020204030203" pitchFamily="34" charset="77"/>
              </a:rPr>
              <a:t>Sample Mixture</a:t>
            </a:r>
          </a:p>
          <a:p>
            <a:pPr>
              <a:buFont typeface="Arial" panose="020B0604020202020204" pitchFamily="34" charset="0"/>
              <a:buChar char="•"/>
            </a:pPr>
            <a:r>
              <a:rPr lang="en-US" sz="2800" dirty="0">
                <a:latin typeface="Lato" panose="020F0502020204030203" pitchFamily="34" charset="77"/>
              </a:rPr>
              <a:t>Pipets</a:t>
            </a:r>
          </a:p>
          <a:p>
            <a:pPr>
              <a:buFont typeface="Arial" panose="020B0604020202020204" pitchFamily="34" charset="0"/>
              <a:buChar char="•"/>
            </a:pPr>
            <a:r>
              <a:rPr lang="en-US" sz="2800" dirty="0">
                <a:latin typeface="Lato" panose="020F0502020204030203" pitchFamily="34" charset="77"/>
              </a:rPr>
              <a:t>Beakers or glasses</a:t>
            </a:r>
          </a:p>
        </p:txBody>
      </p:sp>
      <p:sp>
        <p:nvSpPr>
          <p:cNvPr id="4" name="TextBox 3">
            <a:extLst>
              <a:ext uri="{FF2B5EF4-FFF2-40B4-BE49-F238E27FC236}">
                <a16:creationId xmlns:a16="http://schemas.microsoft.com/office/drawing/2014/main" id="{C7D99A84-1B3B-8548-92AD-05FE155CC97F}"/>
              </a:ext>
            </a:extLst>
          </p:cNvPr>
          <p:cNvSpPr txBox="1"/>
          <p:nvPr/>
        </p:nvSpPr>
        <p:spPr>
          <a:xfrm>
            <a:off x="2395728" y="5943602"/>
            <a:ext cx="3765740" cy="400110"/>
          </a:xfrm>
          <a:prstGeom prst="rect">
            <a:avLst/>
          </a:prstGeom>
          <a:noFill/>
        </p:spPr>
        <p:txBody>
          <a:bodyPr wrap="square" rtlCol="0">
            <a:spAutoFit/>
          </a:bodyPr>
          <a:lstStyle/>
          <a:p>
            <a:r>
              <a:rPr lang="en-US" sz="1000" dirty="0">
                <a:latin typeface="Lato Hairline" panose="020F0202020204030203" pitchFamily="34" charset="77"/>
              </a:rPr>
              <a:t>https://</a:t>
            </a:r>
            <a:r>
              <a:rPr lang="en-US" sz="1000" dirty="0" err="1">
                <a:latin typeface="Lato Hairline" panose="020F0202020204030203" pitchFamily="34" charset="77"/>
              </a:rPr>
              <a:t>edu.rsc.org</a:t>
            </a:r>
            <a:r>
              <a:rPr lang="en-US" sz="1000" dirty="0">
                <a:latin typeface="Lato Hairline" panose="020F0202020204030203" pitchFamily="34" charset="77"/>
              </a:rPr>
              <a:t>/science-research/app-quantifies-chemicals-in-thin-layer-chromatography/3010338.article</a:t>
            </a:r>
          </a:p>
        </p:txBody>
      </p:sp>
    </p:spTree>
    <p:extLst>
      <p:ext uri="{BB962C8B-B14F-4D97-AF65-F5344CB8AC3E}">
        <p14:creationId xmlns:p14="http://schemas.microsoft.com/office/powerpoint/2010/main" val="366731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D9E3-E039-E949-BB81-835BD8C28670}"/>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Principles of thin layer chromatography</a:t>
            </a:r>
          </a:p>
        </p:txBody>
      </p:sp>
      <p:sp>
        <p:nvSpPr>
          <p:cNvPr id="4" name="Content Placeholder 3">
            <a:extLst>
              <a:ext uri="{FF2B5EF4-FFF2-40B4-BE49-F238E27FC236}">
                <a16:creationId xmlns:a16="http://schemas.microsoft.com/office/drawing/2014/main" id="{0C97BDA1-9C76-C04A-8E4E-046B548BDE98}"/>
              </a:ext>
            </a:extLst>
          </p:cNvPr>
          <p:cNvSpPr>
            <a:spLocks noGrp="1"/>
          </p:cNvSpPr>
          <p:nvPr>
            <p:ph sz="half" idx="2"/>
          </p:nvPr>
        </p:nvSpPr>
        <p:spPr>
          <a:xfrm>
            <a:off x="549274" y="1444532"/>
            <a:ext cx="4022725" cy="4389120"/>
          </a:xfrm>
        </p:spPr>
        <p:txBody>
          <a:bodyPr>
            <a:normAutofit fontScale="92500"/>
          </a:bodyPr>
          <a:lstStyle/>
          <a:p>
            <a:pPr>
              <a:buFont typeface="Arial" panose="020B0604020202020204" pitchFamily="34" charset="0"/>
              <a:buChar char="•"/>
            </a:pPr>
            <a:r>
              <a:rPr lang="en-US" dirty="0">
                <a:latin typeface="Lato" panose="020F0502020204030203" pitchFamily="34" charset="77"/>
              </a:rPr>
              <a:t>Chromatography techniques separate molecules based on their physical properties</a:t>
            </a:r>
          </a:p>
          <a:p>
            <a:pPr>
              <a:buFont typeface="Arial" panose="020B0604020202020204" pitchFamily="34" charset="0"/>
              <a:buChar char="•"/>
            </a:pPr>
            <a:r>
              <a:rPr lang="en-US" dirty="0">
                <a:latin typeface="Lato" panose="020F0502020204030203" pitchFamily="34" charset="77"/>
              </a:rPr>
              <a:t>The stationary phase is the matrix that separates the mixture</a:t>
            </a:r>
          </a:p>
          <a:p>
            <a:pPr>
              <a:buFont typeface="Arial" panose="020B0604020202020204" pitchFamily="34" charset="0"/>
              <a:buChar char="•"/>
            </a:pPr>
            <a:r>
              <a:rPr lang="en-US" dirty="0">
                <a:latin typeface="Lato" panose="020F0502020204030203" pitchFamily="34" charset="77"/>
              </a:rPr>
              <a:t>The mobile phase comprises the liquid that moves the sample through the stationary phase</a:t>
            </a:r>
          </a:p>
          <a:p>
            <a:pPr>
              <a:buFont typeface="Arial" panose="020B0604020202020204" pitchFamily="34" charset="0"/>
              <a:buChar char="•"/>
            </a:pPr>
            <a:r>
              <a:rPr lang="en-US" dirty="0">
                <a:latin typeface="Lato" panose="020F0502020204030203" pitchFamily="34" charset="77"/>
              </a:rPr>
              <a:t>Molecules travel through the matrix at different speeds based on their physical properties</a:t>
            </a:r>
          </a:p>
          <a:p>
            <a:pPr>
              <a:buFont typeface="Arial" panose="020B0604020202020204" pitchFamily="34" charset="0"/>
              <a:buChar char="•"/>
            </a:pPr>
            <a:endParaRPr lang="en-US" dirty="0">
              <a:latin typeface="Lato" panose="020F0502020204030203" pitchFamily="34" charset="77"/>
            </a:endParaRPr>
          </a:p>
          <a:p>
            <a:pPr>
              <a:buFont typeface="Arial" panose="020B0604020202020204" pitchFamily="34" charset="0"/>
              <a:buChar char="•"/>
            </a:pPr>
            <a:endParaRPr lang="en-US" dirty="0">
              <a:latin typeface="Lato" panose="020F0502020204030203" pitchFamily="34" charset="77"/>
            </a:endParaRPr>
          </a:p>
        </p:txBody>
      </p:sp>
      <p:pic>
        <p:nvPicPr>
          <p:cNvPr id="4098" name="Picture 2">
            <a:extLst>
              <a:ext uri="{FF2B5EF4-FFF2-40B4-BE49-F238E27FC236}">
                <a16:creationId xmlns:a16="http://schemas.microsoft.com/office/drawing/2014/main" id="{A0571C85-61FB-DF44-A1E3-35392CEA5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674" y="1779762"/>
            <a:ext cx="3414522" cy="3953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79D973-63D3-644C-8853-4BE5B19B05FB}"/>
              </a:ext>
            </a:extLst>
          </p:cNvPr>
          <p:cNvSpPr txBox="1"/>
          <p:nvPr/>
        </p:nvSpPr>
        <p:spPr>
          <a:xfrm>
            <a:off x="2778199" y="5980797"/>
            <a:ext cx="2578608" cy="338554"/>
          </a:xfrm>
          <a:prstGeom prst="rect">
            <a:avLst/>
          </a:prstGeom>
          <a:noFill/>
        </p:spPr>
        <p:txBody>
          <a:bodyPr wrap="square" rtlCol="0">
            <a:spAutoFit/>
          </a:bodyPr>
          <a:lstStyle/>
          <a:p>
            <a:pPr algn="ctr"/>
            <a:r>
              <a:rPr lang="en-US" sz="800" dirty="0">
                <a:latin typeface="Lato Hairline" panose="020F0202020204030203" pitchFamily="34" charset="77"/>
              </a:rPr>
              <a:t>https://</a:t>
            </a:r>
            <a:r>
              <a:rPr lang="en-US" sz="800" dirty="0" err="1">
                <a:latin typeface="Lato Hairline" panose="020F0202020204030203" pitchFamily="34" charset="77"/>
              </a:rPr>
              <a:t>currentprotocols.onlinelibrary.wiley.com</a:t>
            </a:r>
            <a:r>
              <a:rPr lang="en-US" sz="800" dirty="0">
                <a:latin typeface="Lato Hairline" panose="020F0202020204030203" pitchFamily="34" charset="77"/>
              </a:rPr>
              <a:t>/</a:t>
            </a:r>
            <a:r>
              <a:rPr lang="en-US" sz="800" dirty="0" err="1">
                <a:latin typeface="Lato Hairline" panose="020F0202020204030203" pitchFamily="34" charset="77"/>
              </a:rPr>
              <a:t>doi</a:t>
            </a:r>
            <a:r>
              <a:rPr lang="en-US" sz="800" dirty="0">
                <a:latin typeface="Lato Hairline" panose="020F0202020204030203" pitchFamily="34" charset="77"/>
              </a:rPr>
              <a:t>/abs/10.1002/0471142700.nca03ds34</a:t>
            </a:r>
          </a:p>
        </p:txBody>
      </p:sp>
    </p:spTree>
    <p:extLst>
      <p:ext uri="{BB962C8B-B14F-4D97-AF65-F5344CB8AC3E}">
        <p14:creationId xmlns:p14="http://schemas.microsoft.com/office/powerpoint/2010/main" val="7009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F8EA-2029-9F40-8584-DFE197EBF79A}"/>
              </a:ext>
            </a:extLst>
          </p:cNvPr>
          <p:cNvSpPr>
            <a:spLocks noGrp="1"/>
          </p:cNvSpPr>
          <p:nvPr>
            <p:ph type="title"/>
          </p:nvPr>
        </p:nvSpPr>
        <p:spPr>
          <a:xfrm>
            <a:off x="549275" y="107576"/>
            <a:ext cx="8042276" cy="1336956"/>
          </a:xfrm>
        </p:spPr>
        <p:txBody>
          <a:bodyPr/>
          <a:lstStyle/>
          <a:p>
            <a:r>
              <a:rPr lang="en-US" b="1" dirty="0">
                <a:solidFill>
                  <a:srgbClr val="012D88"/>
                </a:solidFill>
                <a:latin typeface="Lato" panose="020F0502020204030203" pitchFamily="34" charset="77"/>
                <a:ea typeface="Century Gothic" panose="020B0502020202020204" pitchFamily="34" charset="-128"/>
              </a:rPr>
              <a:t>Using chromatography</a:t>
            </a:r>
            <a:br>
              <a:rPr lang="en-US" b="1" dirty="0">
                <a:solidFill>
                  <a:srgbClr val="012D88"/>
                </a:solidFill>
                <a:latin typeface="Lato" panose="020F0502020204030203" pitchFamily="34" charset="77"/>
                <a:ea typeface="Century Gothic" panose="020B0502020202020204" pitchFamily="34" charset="-128"/>
              </a:rPr>
            </a:br>
            <a:r>
              <a:rPr lang="en-US" b="1" dirty="0">
                <a:solidFill>
                  <a:srgbClr val="012D88"/>
                </a:solidFill>
                <a:latin typeface="Lato" panose="020F0502020204030203" pitchFamily="34" charset="77"/>
                <a:ea typeface="Century Gothic" panose="020B0502020202020204" pitchFamily="34" charset="-128"/>
              </a:rPr>
              <a:t>to separate molecules</a:t>
            </a:r>
            <a:endParaRPr lang="en-US" dirty="0">
              <a:latin typeface="Lato" panose="020F0502020204030203" pitchFamily="34" charset="77"/>
            </a:endParaRPr>
          </a:p>
        </p:txBody>
      </p:sp>
      <p:sp>
        <p:nvSpPr>
          <p:cNvPr id="4" name="Content Placeholder 3">
            <a:extLst>
              <a:ext uri="{FF2B5EF4-FFF2-40B4-BE49-F238E27FC236}">
                <a16:creationId xmlns:a16="http://schemas.microsoft.com/office/drawing/2014/main" id="{09AFB166-8935-6040-99E8-61CCB3DFF308}"/>
              </a:ext>
            </a:extLst>
          </p:cNvPr>
          <p:cNvSpPr>
            <a:spLocks noGrp="1"/>
          </p:cNvSpPr>
          <p:nvPr>
            <p:ph sz="half" idx="2"/>
          </p:nvPr>
        </p:nvSpPr>
        <p:spPr>
          <a:xfrm>
            <a:off x="4754564" y="1666703"/>
            <a:ext cx="3840480" cy="3902824"/>
          </a:xfrm>
        </p:spPr>
        <p:txBody>
          <a:bodyPr>
            <a:normAutofit/>
          </a:bodyPr>
          <a:lstStyle/>
          <a:p>
            <a:pPr>
              <a:buFont typeface="Arial" panose="020B0604020202020204" pitchFamily="34" charset="0"/>
              <a:buChar char="•"/>
            </a:pPr>
            <a:r>
              <a:rPr lang="en-US" dirty="0">
                <a:latin typeface="Lato" panose="020F0502020204030203" pitchFamily="34" charset="77"/>
              </a:rPr>
              <a:t>Spot: The partially or completely separated zones of molecules that are seen on the plate.</a:t>
            </a:r>
          </a:p>
          <a:p>
            <a:pPr>
              <a:buFont typeface="Arial" panose="020B0604020202020204" pitchFamily="34" charset="0"/>
              <a:buChar char="•"/>
            </a:pPr>
            <a:r>
              <a:rPr lang="en-US" dirty="0">
                <a:latin typeface="Lato" panose="020F0502020204030203" pitchFamily="34" charset="77"/>
              </a:rPr>
              <a:t>Solvent Front: The distance the mobile phase travels through the matrix</a:t>
            </a:r>
          </a:p>
          <a:p>
            <a:pPr>
              <a:buFont typeface="Arial" panose="020B0604020202020204" pitchFamily="34" charset="0"/>
              <a:buChar char="•"/>
            </a:pPr>
            <a:r>
              <a:rPr lang="en-US" dirty="0">
                <a:latin typeface="Lato" panose="020F0502020204030203" pitchFamily="34" charset="77"/>
              </a:rPr>
              <a:t>Origin: The location where the samples are spotted. </a:t>
            </a:r>
          </a:p>
        </p:txBody>
      </p:sp>
      <p:pic>
        <p:nvPicPr>
          <p:cNvPr id="7" name="Google Shape;222;p37">
            <a:extLst>
              <a:ext uri="{FF2B5EF4-FFF2-40B4-BE49-F238E27FC236}">
                <a16:creationId xmlns:a16="http://schemas.microsoft.com/office/drawing/2014/main" id="{44804CFE-17F0-2B4D-A99F-5BBC0F51668A}"/>
              </a:ext>
            </a:extLst>
          </p:cNvPr>
          <p:cNvPicPr preferRelativeResize="0"/>
          <p:nvPr/>
        </p:nvPicPr>
        <p:blipFill rotWithShape="1">
          <a:blip r:embed="rId3">
            <a:alphaModFix/>
          </a:blip>
          <a:srcRect/>
          <a:stretch/>
        </p:blipFill>
        <p:spPr>
          <a:xfrm>
            <a:off x="373103" y="2079591"/>
            <a:ext cx="4192823" cy="3166919"/>
          </a:xfrm>
          <a:prstGeom prst="rect">
            <a:avLst/>
          </a:prstGeom>
          <a:noFill/>
          <a:ln>
            <a:noFill/>
          </a:ln>
        </p:spPr>
      </p:pic>
    </p:spTree>
    <p:extLst>
      <p:ext uri="{BB962C8B-B14F-4D97-AF65-F5344CB8AC3E}">
        <p14:creationId xmlns:p14="http://schemas.microsoft.com/office/powerpoint/2010/main" val="36516795"/>
      </p:ext>
    </p:extLst>
  </p:cSld>
  <p:clrMapOvr>
    <a:masterClrMapping/>
  </p:clrMapOvr>
</p:sld>
</file>

<file path=ppt/theme/theme1.xml><?xml version="1.0" encoding="utf-8"?>
<a:theme xmlns:a="http://schemas.openxmlformats.org/drawingml/2006/main" name="EVT theme DRS">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2950</TotalTime>
  <Words>4033</Words>
  <Application>Microsoft Macintosh PowerPoint</Application>
  <PresentationFormat>On-screen Show (4:3)</PresentationFormat>
  <Paragraphs>216</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Lato</vt:lpstr>
      <vt:lpstr>Lato Hairline</vt:lpstr>
      <vt:lpstr>Noto Sans Symbols</vt:lpstr>
      <vt:lpstr>PT Sans</vt:lpstr>
      <vt:lpstr>Tahoma</vt:lpstr>
      <vt:lpstr>EVT theme DRS</vt:lpstr>
      <vt:lpstr>PowerPoint Presentation</vt:lpstr>
      <vt:lpstr>EDVOTEK The Biotechnology Education Company</vt:lpstr>
      <vt:lpstr>Today’s Experiment:  Using Chromatography to Examine Vaping</vt:lpstr>
      <vt:lpstr>Everything E – the 101 on vaping</vt:lpstr>
      <vt:lpstr>The risks of vaping</vt:lpstr>
      <vt:lpstr>History of Chromatography</vt:lpstr>
      <vt:lpstr>What do I need to perform  this experiment?</vt:lpstr>
      <vt:lpstr>Principles of thin layer chromatography</vt:lpstr>
      <vt:lpstr>Using chromatography to separate molecules</vt:lpstr>
      <vt:lpstr>Preparing for thin layer chromatography</vt:lpstr>
      <vt:lpstr>A molecule’s bonds  determine its polarity</vt:lpstr>
      <vt:lpstr>Thin layer chromatography separates molecules by physical properties</vt:lpstr>
      <vt:lpstr>Performing thin layer chromatography</vt:lpstr>
      <vt:lpstr>Form your hypothesis:  what is in each sample?</vt:lpstr>
      <vt:lpstr>Mixtures separate based on their chemical properties</vt:lpstr>
      <vt:lpstr>Principles of thin layer chromatography</vt:lpstr>
      <vt:lpstr>Industrial applications of  thin layer chromatography</vt:lpstr>
      <vt:lpstr>Results and analysis</vt:lpstr>
      <vt:lpstr>EDVOTEK, Inc. The Biotechnology Education Company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Snowflack</dc:creator>
  <cp:lastModifiedBy>Danielle Snowflack</cp:lastModifiedBy>
  <cp:revision>103</cp:revision>
  <dcterms:created xsi:type="dcterms:W3CDTF">2020-07-09T00:33:27Z</dcterms:created>
  <dcterms:modified xsi:type="dcterms:W3CDTF">2021-01-05T19:16:59Z</dcterms:modified>
</cp:coreProperties>
</file>