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1" r:id="rId1"/>
  </p:sldMasterIdLst>
  <p:notesMasterIdLst>
    <p:notesMasterId r:id="rId30"/>
  </p:notesMasterIdLst>
  <p:sldIdLst>
    <p:sldId id="256" r:id="rId2"/>
    <p:sldId id="257" r:id="rId3"/>
    <p:sldId id="445" r:id="rId4"/>
    <p:sldId id="318" r:id="rId5"/>
    <p:sldId id="443" r:id="rId6"/>
    <p:sldId id="419" r:id="rId7"/>
    <p:sldId id="281" r:id="rId8"/>
    <p:sldId id="402" r:id="rId9"/>
    <p:sldId id="423" r:id="rId10"/>
    <p:sldId id="260" r:id="rId11"/>
    <p:sldId id="427" r:id="rId12"/>
    <p:sldId id="272" r:id="rId13"/>
    <p:sldId id="269" r:id="rId14"/>
    <p:sldId id="421" r:id="rId15"/>
    <p:sldId id="437" r:id="rId16"/>
    <p:sldId id="435" r:id="rId17"/>
    <p:sldId id="429" r:id="rId18"/>
    <p:sldId id="442" r:id="rId19"/>
    <p:sldId id="431" r:id="rId20"/>
    <p:sldId id="438" r:id="rId21"/>
    <p:sldId id="444" r:id="rId22"/>
    <p:sldId id="432" r:id="rId23"/>
    <p:sldId id="433" r:id="rId24"/>
    <p:sldId id="436" r:id="rId25"/>
    <p:sldId id="439" r:id="rId26"/>
    <p:sldId id="406" r:id="rId27"/>
    <p:sldId id="412" r:id="rId28"/>
    <p:sldId id="271"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50"/>
    <p:restoredTop sz="70493"/>
  </p:normalViewPr>
  <p:slideViewPr>
    <p:cSldViewPr snapToGrid="0">
      <p:cViewPr varScale="1">
        <p:scale>
          <a:sx n="88" d="100"/>
          <a:sy n="88" d="100"/>
        </p:scale>
        <p:origin x="648" y="184"/>
      </p:cViewPr>
      <p:guideLst>
        <p:guide orient="horz" pos="2160"/>
        <p:guide pos="2880"/>
      </p:guideLst>
    </p:cSldViewPr>
  </p:slideViewPr>
  <p:outlineViewPr>
    <p:cViewPr>
      <p:scale>
        <a:sx n="33" d="100"/>
        <a:sy n="33" d="100"/>
      </p:scale>
      <p:origin x="0" y="-60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edvotek.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Hi everyone, and welcome to another biotechnology live stream!  My name is Danielle </a:t>
            </a:r>
            <a:r>
              <a:rPr lang="en-US" sz="1200" b="0" i="0" u="none" strike="noStrike" cap="none" dirty="0" err="1">
                <a:solidFill>
                  <a:schemeClr val="dk1"/>
                </a:solidFill>
                <a:effectLst/>
                <a:latin typeface="Calibri"/>
                <a:ea typeface="Calibri"/>
                <a:cs typeface="Calibri"/>
                <a:sym typeface="Calibri"/>
              </a:rPr>
              <a:t>Snowflack</a:t>
            </a:r>
            <a:r>
              <a:rPr lang="en-US" sz="1200" b="0" i="0" u="none" strike="noStrike" cap="none" dirty="0">
                <a:solidFill>
                  <a:schemeClr val="dk1"/>
                </a:solidFill>
                <a:effectLst/>
                <a:latin typeface="Calibri"/>
                <a:ea typeface="Calibri"/>
                <a:cs typeface="Calibri"/>
                <a:sym typeface="Calibri"/>
              </a:rPr>
              <a:t>, and I am the Senior Director of Education at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We’re so happy to bring this biotechnology training workshop to you!  </a:t>
            </a:r>
          </a:p>
        </p:txBody>
      </p:sp>
      <p:sp>
        <p:nvSpPr>
          <p:cNvPr id="63" name="Google Shape;6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While the samples are incubating, let’s talk about antibodies, which are also called immunoglobulins.  These specialized proteins are made by our immune system to differentiate between self and non-self proteins or polysaccharides.  We call these non-self proteins and polysaccharides antibody generators, or antigens.  Each antibody is a y-shaped molecule composed of four polypeptide chains: two “heavy chains” and two “light chains”.  The polypeptides are linked together by disulfide bonds.  Now, if we were to compare the amino acid sequence of two antibodies, the vast majority of the sequence is the same.  However, the amino acid sequence of the antigen-binding site (the little pocket at the end of the Y) is variable, allowing each antibody to recognize a unique epitope (a particular location within an antigen).  Since the sequence can be so variable, antibodies can recognize a lot of different molecules.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You can imagine antibody-antigen connection like puzzle pieces.  There are a lot of different pieces that are similar, but they lock together when there’s a match.  This marks the antigen – whether it is an invading bacteria or virus, or a cancer cell – for destruction by the immune system.  Because of their specificity, antibodies can be used to detect the presence of specific biomolecules (i.e. peptides, proteins, antigens and hormones) in a complex sample.</a:t>
            </a:r>
          </a:p>
          <a:p>
            <a:endParaRPr lang="en-US" dirty="0"/>
          </a:p>
        </p:txBody>
      </p:sp>
      <p:sp>
        <p:nvSpPr>
          <p:cNvPr id="4" name="Slide Number Placeholder 3"/>
          <p:cNvSpPr>
            <a:spLocks noGrp="1"/>
          </p:cNvSpPr>
          <p:nvPr>
            <p:ph type="sldNum" sz="quarter" idx="10"/>
          </p:nvPr>
        </p:nvSpPr>
        <p:spPr/>
        <p:txBody>
          <a:bodyPr/>
          <a:lstStyle/>
          <a:p>
            <a:fld id="{BE926D6F-891A-E44E-B900-29B7F84BA955}" type="slidenum">
              <a:rPr lang="en-US" smtClean="0"/>
              <a:t>10</a:t>
            </a:fld>
            <a:endParaRPr lang="en-US"/>
          </a:p>
        </p:txBody>
      </p:sp>
    </p:spTree>
    <p:extLst>
      <p:ext uri="{BB962C8B-B14F-4D97-AF65-F5344CB8AC3E}">
        <p14:creationId xmlns:p14="http://schemas.microsoft.com/office/powerpoint/2010/main" val="96617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Antibodies are produced when animals (i.e. rabbits, mice and guinea pigs) are injected with an antigen.  Since many different immune cells within the animal produce antibodies in response to the antigen, the serum will contain a mixture of antibodies that vary in their ability to bind the antigen.  This mixture of antibodies is called </a:t>
            </a:r>
            <a:r>
              <a:rPr lang="en-US" sz="1200" b="1" i="0" u="none" strike="noStrike" cap="none" dirty="0">
                <a:solidFill>
                  <a:schemeClr val="dk1"/>
                </a:solidFill>
                <a:effectLst/>
                <a:latin typeface="Calibri"/>
                <a:ea typeface="Calibri"/>
                <a:cs typeface="Calibri"/>
                <a:sym typeface="Calibri"/>
              </a:rPr>
              <a:t>polyclonal</a:t>
            </a:r>
            <a:r>
              <a:rPr lang="en-US" sz="1200" b="0" i="0" u="none" strike="noStrike" cap="none" dirty="0">
                <a:solidFill>
                  <a:schemeClr val="dk1"/>
                </a:solidFill>
                <a:effectLst/>
                <a:latin typeface="Calibri"/>
                <a:ea typeface="Calibri"/>
                <a:cs typeface="Calibri"/>
                <a:sym typeface="Calibri"/>
              </a:rPr>
              <a:t>.  If we isolate and culture individual immune cells from these animals, we can create a </a:t>
            </a:r>
            <a:r>
              <a:rPr lang="en-US" sz="1200" b="1" i="0" u="none" strike="noStrike" cap="none" dirty="0">
                <a:solidFill>
                  <a:schemeClr val="dk1"/>
                </a:solidFill>
                <a:effectLst/>
                <a:latin typeface="Calibri"/>
                <a:ea typeface="Calibri"/>
                <a:cs typeface="Calibri"/>
                <a:sym typeface="Calibri"/>
              </a:rPr>
              <a:t>monoclonal antibody</a:t>
            </a:r>
            <a:r>
              <a:rPr lang="en-US" sz="1200" b="0" i="0" u="none" strike="noStrike" cap="none" dirty="0">
                <a:solidFill>
                  <a:schemeClr val="dk1"/>
                </a:solidFill>
                <a:effectLst/>
                <a:latin typeface="Calibri"/>
                <a:ea typeface="Calibri"/>
                <a:cs typeface="Calibri"/>
                <a:sym typeface="Calibri"/>
              </a:rPr>
              <a:t> that recognizes a single epitope.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So, let’s think about our antigen like a water bottle.  The hand in this picture is holding the bottom corner of the water bottle.  We can think of that as one antibody recognizing a single epitope.  This would be a monoclonal antibody. Now, if we were holding the cap of the water bottle simultaneously, we’d be recognizing two sites on the water bottle, not just one.  This is like a polyclonal antibody.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Now, one type of antibody isn’t necessarily better or worse than the other.  Both types can be used in a wide array of experiments, from the ELISA, to staining cells, or doing a western blot.  The most important thing is, when developing an assay, to take the time and care to select the best antibody for your application.  To be used in the laboratory, antibodies must have a specific, robust and reproducible interaction with their antigen.  Antibodies that have a high affinity for non-specific antigens will have unwanted cross-reactions that can result in high backgrounds.  In contrast, an antibody with a weak affinity may not be sensitive enough for antigen detection.   These antibodies would produce results with a high false-positive or false-negative rate.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8383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There are many protocols for the ELISA, but they all rely on using antibodies to detect the presence of antigens in experimental samples, and they follow the same basic principles.  First, we add our sample, where it sticks to the plastic walls of our microtiter plate through hydrophobic and electrostatic interactions.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After washing away any excess sample, the wells are “blocked” with a protein-containing buffer to prevent non-specific interactions.  This is important, because proteins are also antibodies that can stick to the wells.  For the ELISA we’re performing today, we simplified things so that we don’t need the blocking step.  We then add the </a:t>
            </a:r>
            <a:r>
              <a:rPr lang="en-US" sz="1200" b="1" i="0" u="none" strike="noStrike" cap="none" dirty="0">
                <a:solidFill>
                  <a:schemeClr val="dk1"/>
                </a:solidFill>
                <a:effectLst/>
                <a:latin typeface="Calibri"/>
                <a:ea typeface="Calibri"/>
                <a:cs typeface="Calibri"/>
                <a:sym typeface="Calibri"/>
              </a:rPr>
              <a:t>primary</a:t>
            </a:r>
            <a:r>
              <a:rPr lang="en-US" sz="1200" b="0" i="0" u="none" strike="noStrike" cap="none" dirty="0">
                <a:solidFill>
                  <a:schemeClr val="dk1"/>
                </a:solidFill>
                <a:effectLst/>
                <a:latin typeface="Calibri"/>
                <a:ea typeface="Calibri"/>
                <a:cs typeface="Calibri"/>
                <a:sym typeface="Calibri"/>
              </a:rPr>
              <a:t> antibody to each well.  If the antigen is present, the antibody binds through electrostatic interactions.  Excess antibody is washed out of the wells.  In this ELISA, our antibodies come from the patient samples</a:t>
            </a:r>
          </a:p>
        </p:txBody>
      </p:sp>
      <p:sp>
        <p:nvSpPr>
          <p:cNvPr id="4" name="Slide Number Placeholder 3"/>
          <p:cNvSpPr>
            <a:spLocks noGrp="1"/>
          </p:cNvSpPr>
          <p:nvPr>
            <p:ph type="sldNum" sz="quarter" idx="10"/>
          </p:nvPr>
        </p:nvSpPr>
        <p:spPr/>
        <p:txBody>
          <a:bodyPr/>
          <a:lstStyle/>
          <a:p>
            <a:fld id="{BE926D6F-891A-E44E-B900-29B7F84BA955}" type="slidenum">
              <a:rPr lang="en-US" smtClean="0"/>
              <a:t>12</a:t>
            </a:fld>
            <a:endParaRPr lang="en-US"/>
          </a:p>
        </p:txBody>
      </p:sp>
    </p:spTree>
    <p:extLst>
      <p:ext uri="{BB962C8B-B14F-4D97-AF65-F5344CB8AC3E}">
        <p14:creationId xmlns:p14="http://schemas.microsoft.com/office/powerpoint/2010/main" val="1518085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a:t>
            </a:r>
            <a:r>
              <a:rPr lang="en-US" sz="1200" b="1" i="0" u="none" strike="noStrike" cap="none" dirty="0">
                <a:solidFill>
                  <a:schemeClr val="dk1"/>
                </a:solidFill>
                <a:effectLst/>
                <a:latin typeface="Calibri"/>
                <a:ea typeface="Calibri"/>
                <a:cs typeface="Calibri"/>
                <a:sym typeface="Calibri"/>
              </a:rPr>
              <a:t>secondary</a:t>
            </a:r>
            <a:r>
              <a:rPr lang="en-US" sz="1200" b="0" i="0" u="none" strike="noStrike" cap="none" dirty="0">
                <a:solidFill>
                  <a:schemeClr val="dk1"/>
                </a:solidFill>
                <a:effectLst/>
                <a:latin typeface="Calibri"/>
                <a:ea typeface="Calibri"/>
                <a:cs typeface="Calibri"/>
                <a:sym typeface="Calibri"/>
              </a:rPr>
              <a:t> antibody, which recognizes the primary antibody, is added to the wells. If the antibody-antigen complex has formed in the well, it will remain in the well after the wells are washed.</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secondary antibody is covalently linked to an enzyme that allows for the detection of the antibody-antigen complex. A clear, colorless substrate solution is added to each well. In wells where the secondary antibody is present, the enzyme turns the clear substrate solution to blue. Since most enzymes have a high catalytic activity, meaning that they can quickly turn over the substrate, this assay allows us to quickly detect even the smallest amount of antibody.</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1816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let’s think about our the complex we’ve built as an ice cream cone.  (Advance) The cone is our antigen, which binds to the microtiter plate.  Each scoop of ice cream is an antibody in our complex – the first scoop is our primary antibody, and the second is our enzyme-linked secondary antibody.  We’re building a complex on top of our antigen.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9365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Okay, so now we are going to add our control and our patient samples.  Now, we want to be very careful not to cross-contaminate samples, so we are going to be sure to use the correct pipet for each sample.  Again, if the experiment doesn’t work out as expected, this is another place to talk to your students about experimental error.  In their lab reports, have your students talk about the places in the protocol where mistakes were made based on their results.  For example, if our positive control was negative, they may have used the wrong control sample.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this step, we add the patient samples.  This assay is going look for specific antibodies in our samples that suggest that a person has been infected by HIV.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0743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So, a few important definitions.  </a:t>
            </a:r>
            <a:r>
              <a:rPr lang="en-US" sz="1200" b="1" i="0" u="none" strike="noStrike" cap="none" dirty="0">
                <a:solidFill>
                  <a:schemeClr val="dk1"/>
                </a:solidFill>
                <a:effectLst/>
                <a:latin typeface="Calibri"/>
                <a:ea typeface="Calibri"/>
                <a:cs typeface="Calibri"/>
                <a:sym typeface="Calibri"/>
              </a:rPr>
              <a:t>HIV, or Human Immunodeficiency </a:t>
            </a:r>
            <a:r>
              <a:rPr lang="en-US" sz="1200" b="0" i="0" u="none" strike="noStrike" cap="none" dirty="0">
                <a:solidFill>
                  <a:schemeClr val="dk1"/>
                </a:solidFill>
                <a:effectLst/>
                <a:latin typeface="Calibri"/>
                <a:ea typeface="Calibri"/>
                <a:cs typeface="Calibri"/>
                <a:sym typeface="Calibri"/>
              </a:rPr>
              <a:t>Virus is the name of the virus responsible for the AIDS pandemic.  It’s a retrovirus that spread through contact with blood, semen, or other bodily fluids.  Initial infection by HIV may cause flu-like symptoms within 2-4 weeks of infection, but it is generally quite mild.  However, after time – sometimes up to 10 years after infection – HIV will progress to </a:t>
            </a:r>
            <a:r>
              <a:rPr lang="en-US" sz="1200" b="1" i="0" u="none" strike="noStrike" cap="none" dirty="0">
                <a:solidFill>
                  <a:schemeClr val="dk1"/>
                </a:solidFill>
                <a:effectLst/>
                <a:latin typeface="Calibri"/>
                <a:ea typeface="Calibri"/>
                <a:cs typeface="Calibri"/>
                <a:sym typeface="Calibri"/>
              </a:rPr>
              <a:t>AIDS, or Acquired Immunodeficiency Disease</a:t>
            </a:r>
            <a:r>
              <a:rPr lang="en-US" sz="1200" b="0" i="0" u="none" strike="noStrike" cap="none" dirty="0">
                <a:solidFill>
                  <a:schemeClr val="dk1"/>
                </a:solidFill>
                <a:effectLst/>
                <a:latin typeface="Calibri"/>
                <a:ea typeface="Calibri"/>
                <a:cs typeface="Calibri"/>
                <a:sym typeface="Calibri"/>
              </a:rPr>
              <a:t>.  The progression to AIDS is characterized by the progressive deterioration of an individual’s immune system. This allows infectious agents to invade the body and propagate unchecked.  And so a hallmark of AIDS is the development of rare diseases and cancers that the body cannot fight off, and it is usually these diseases that ultimately result in death.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939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Okay, so now let’s get to the virus itself.  Viruses are simple infections particles that cannot replicate independently – they are dependent on the cellular machinery within their specific host.  Because viruses carry genetic material, reproduce and evolve but rely entirely on a host organism for their basic biological functions, they’re considered to be on the border of biology and chemistry.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Human Immunodeficiency Virus or HIV, which we’re talking about today, is a sneaky virus.  Once inside the body, the virus evades the immune system and integrates itself into the human genome where it is dormant until later activated.   When the virus is active, it lowers the effectiveness of the human immune system, leaving the patient vulnerable to many opportunistic diseases.   Specifically, HIV is a retrovirus, which is a family of viruses that use a special enzyme called reverse transcriptase, or RT, that uses RNA as a template to create DNA molecule.  The DNA is then integrated into the host genome, where it hides out.  And this means that even after the initial symptoms of infection pass, the virus sticks around in the body.</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‘retrovirus’ family of viruses contain two copies of the single-stranded RNA genome. In total, the HIV genome encodes for 19 proteins necessary for the virus’s structure, integration, replication, and disruption of the host cell.  The RNA is capped and polyadenylated, just like our cellular messenger RNA.  The genome is contained within a conical protein capsid built from the p24 protein.  The core also contains many molecules of reverse transcriptase.  A lipid membrane envelope surrounds the capsid.  This membrane is derived from the host cell membrane during budding.  The capsid and the membrane protect the RNA genome from the outside environment.  The envelope is studded with proteins that help the virus infect cells.  They interact with receptors on the surface of the cells in our immune system, like helper T cells, macrophages, and dendritic cells.  This lets them invade the cells, where they take over the cell’s machinery and reproduce.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&lt;Advance&gt; Here’s an image of HIV collected using electron microscopy, which lets us visualize objects that are mere nanometers in width. We can see the core, envelope and the membrane-embedded proteins very clearly in this image.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5752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So, after HIV gets into the bloodstream, it uses its surface proteins to bind with receptors on immune cells.  This allows the membrane of HIV to fuse with the membrane of the cell, releasing the protein core into the host cell.  Reverse transcriptase creates a DNA template from the RNA genome that will integrate into the patient’s genome. Once inserted into the host cell’s genome the viral DNA can lie dormant for long periods of time, known as the latent stage of infection. During active viral production the DNA will be transcribed into mRNA, which can initiate production of viral proteins. The proteins and RNAs assemble at the surface of the cell, forming a new virus particle. Finally, the completed virus buds off from the cell membrane and is ready to infect healthy T-cells.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2380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There are two main types of HIV that can cause disease in humans.  The first and most common form of the virus is HIV-1, which is responsible for ~95% of all HIV infections worldwide.  HIV-2 is mostly found in West Africa and surrounding countries.  It is progresses more slowly than HIV-1, resulting in fewer fatalities.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To learn more about the virus, researchers sequence patient HIV genomes. Reverse transcriptase is very error prone, meaning that it often creates mutations within the genome. Researcher has shown that HIV-1 has four major groups based on the genome sequence, and several strains within the group.  The major group, or M, is found in over 90% of people infected with HIV-1.  The M strain is further separated into nine strains, which are further separated into sub-strains.  There is much scientific discussion over whether these sub-strains are more or less infectious, whether disease progresses more quickly in some sub-strains over others.  But, the information is important because it can help researchers follow the spread of disease, to learn how the virus is evolving so researcher can get ahead of it, and also to prescribe a course of treatment.</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63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For those of you who are unfamiliar with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we are the Biotechnology education company! We were founded over 30 years ago now by Dr. Jack </a:t>
            </a:r>
            <a:r>
              <a:rPr lang="en-US" sz="1200" b="0" i="0" u="none" strike="noStrike" cap="none" dirty="0" err="1">
                <a:solidFill>
                  <a:schemeClr val="dk1"/>
                </a:solidFill>
                <a:effectLst/>
                <a:latin typeface="Calibri"/>
                <a:ea typeface="Calibri"/>
                <a:cs typeface="Calibri"/>
                <a:sym typeface="Calibri"/>
              </a:rPr>
              <a:t>Chirikjian</a:t>
            </a:r>
            <a:r>
              <a:rPr lang="en-US" sz="1200" b="0" i="0" u="none" strike="noStrike" cap="none" dirty="0">
                <a:solidFill>
                  <a:schemeClr val="dk1"/>
                </a:solidFill>
                <a:effectLst/>
                <a:latin typeface="Calibri"/>
                <a:ea typeface="Calibri"/>
                <a:cs typeface="Calibri"/>
                <a:sym typeface="Calibri"/>
              </a:rPr>
              <a:t>, a professor of biochemistry at Georgetown University.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was born to translate exciting developments in the word of biotechnology into the classroom.  And thus,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was born.  We work with educators all over the world to demystify science and foster the next generation of scientists through hands-on, active learning activities.  But, we also hope to make biotechnology accessible to all labs, research, outreach, biohacker, and education.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p:txBody>
      </p:sp>
      <p:sp>
        <p:nvSpPr>
          <p:cNvPr id="178" name="Google Shape;17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624766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Let’s get back to our ELISA.  We’re going to wash our patient samples out of our wells.  Next, we’re going to add our enzyme linked detection antibody to each well of this plate.  Once the antibody is added, we’re going to incubate again to allow the complex to form.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8662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HIV is closely related to primate retroviruses, and it is believed to have made the jump from primates in the early 20</a:t>
            </a:r>
            <a:r>
              <a:rPr lang="en-US" sz="1200" b="0" i="0" u="none" strike="noStrike" cap="none" baseline="30000" dirty="0">
                <a:solidFill>
                  <a:schemeClr val="dk1"/>
                </a:solidFill>
                <a:effectLst/>
                <a:latin typeface="Calibri"/>
                <a:ea typeface="Calibri"/>
                <a:cs typeface="Calibri"/>
                <a:sym typeface="Calibri"/>
              </a:rPr>
              <a:t>th</a:t>
            </a:r>
            <a:r>
              <a:rPr lang="en-US" sz="1200" b="0" i="0" u="none" strike="noStrike" cap="none" dirty="0">
                <a:solidFill>
                  <a:schemeClr val="dk1"/>
                </a:solidFill>
                <a:effectLst/>
                <a:latin typeface="Calibri"/>
                <a:ea typeface="Calibri"/>
                <a:cs typeface="Calibri"/>
                <a:sym typeface="Calibri"/>
              </a:rPr>
              <a:t> century in west Africa.  This was a time of urbanization and colonization in Africa, likely bringing humans in contact with infected animals.  Scientists were able to reconstruct the early HIV genome from preserved human and primate samples. And looking back at historical records, there were people who died from immune system decline that couldn’t be linked to other disease.  But, worldwide infection from HIV began in the 1970’s.  Given that it can take years for HIV to progress to AIDS, the initial spread of the disease went largely unchecked.  But, in the late 70’s and early 80’s, researchers began to see widespread spread of the disease, especially in gay communities where there was a higher incidence of unprotected intercourse.  And this did lead to a lot of prejudice related to people with HIV/AIDS, but we also know that the disease did also spread through heterosexual relationships, blood banks, intravenous drug use, and even in utero.  And so we found ourselves in the midst of a pandemic – that is the outbreak of disease in many different geographic regions, affecting a substantial number of people.  And, given the trends we still see in infection rates, we remain in an HIV pandemic.  While infection rates are declining, millions of people will be infected each year, and hundreds of thousands of people will die, most from lack of treatment.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1983/84, several research groups identified the virus responsible for HIV and learned how it spread.  They identified that casual contact – hugging, shaking hands, sharing dishes – and instead could only be spread through contact with specific bodily fluids.  They also learned that outside the body, HIV only lasts several hours.  Researchers developed tests to identify the virus, which helped to slow the spread.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By 1997, AIDS deaths declined from these tests, but also from treatment.  These medications, including antiretroviral therapies prevent the virus from reproducing in the body, meaning that the virus can’t spread between individuals, but also that the virus cannot activate and cause the immune system failure indicative of AIDS.  With these therapies, HIV has become a chronic condition, and HIV positive patients can live full lives.</a:t>
            </a:r>
          </a:p>
          <a:p>
            <a:br>
              <a:rPr lang="en-US" dirty="0"/>
            </a:b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3439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Luckily, with proper precautions, we can prevent the spread of HIV. The virus spreads from person-to-person through direct contact with certain body fluids.  And, since we know the mode of transmission between people, we can take steps to protect ourselves from transmission by reducing our high-risk activities.  For example, it is important to practice safer sex practices, including the correct use of condoms, to prevent fluid exchange.  Needle exchange programs exist to provide new, sterile syringes to drug users to help protect people. People who are pregnant can be given antiretroviral therapy to prevent transmission to the developing fetus.  And these have been shown to be effective methods to reduce transmission.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If a person is engaged in high-risk activities, they can also take antiretroviral therapies in a protective context, either through pre-exposure prophylaxis (</a:t>
            </a:r>
            <a:r>
              <a:rPr lang="en-US" sz="1200" b="0" i="0" u="none" strike="noStrike" cap="none" dirty="0" err="1">
                <a:solidFill>
                  <a:schemeClr val="dk1"/>
                </a:solidFill>
                <a:effectLst/>
                <a:latin typeface="Calibri"/>
                <a:ea typeface="Calibri"/>
                <a:cs typeface="Calibri"/>
                <a:sym typeface="Calibri"/>
              </a:rPr>
              <a:t>PReP</a:t>
            </a:r>
            <a:r>
              <a:rPr lang="en-US" sz="1200" b="0" i="0" u="none" strike="noStrike" cap="none" dirty="0">
                <a:solidFill>
                  <a:schemeClr val="dk1"/>
                </a:solidFill>
                <a:effectLst/>
                <a:latin typeface="Calibri"/>
                <a:ea typeface="Calibri"/>
                <a:cs typeface="Calibri"/>
                <a:sym typeface="Calibri"/>
              </a:rPr>
              <a:t>) or post-exposure prophylaxis (PEP).  These medications can prevent HIV from establishing an infection.  But, people must also be honest with their partners, through testing and discussion, to help prevent transmission.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Even while taking precautions, the most important thing is that if you are exhibiting symptoms of HIV, please reach out to your doctor or your local public health officials.  There is a lot of information on the internet about the HIV/AIDS on the internet, some of which is intentionally misleading.  The best source of information will come from the Centers for Disease Control and Prevention (CDC) or the World Health Organization.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There remains no cure or vaccine for HIV, though researchers are working on them. But HIV positive people, through ART, can live long, healthy lives.  With the right medications, the viral load can become undetectable, which clinicians believe means that an HIV positive person cannot spread the virus to their partners.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61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If you have symptoms and a likely exposure, you will be tested for HIV. Even without exposure, you may be tested, for example if you’re pregnant.  Today, there are three diagnostic assays to confirm HIV infection. </a:t>
            </a:r>
          </a:p>
          <a:p>
            <a:pPr lvl="0"/>
            <a:r>
              <a:rPr lang="en-US" sz="1200" b="0" i="0" u="none" strike="noStrike" cap="none" dirty="0">
                <a:solidFill>
                  <a:schemeClr val="dk1"/>
                </a:solidFill>
                <a:effectLst/>
                <a:latin typeface="Calibri"/>
                <a:ea typeface="Calibri"/>
                <a:cs typeface="Calibri"/>
                <a:sym typeface="Calibri"/>
              </a:rPr>
              <a:t>The Nucleic Acid Test uses Reverse-Transcription PCR to identify the presence for the viral genome in patient samples.  This test is very sensitive and can detect infection within days of infection.  </a:t>
            </a:r>
          </a:p>
          <a:p>
            <a:pPr lvl="0"/>
            <a:r>
              <a:rPr lang="en-US" sz="1200" b="0" i="0" u="none" strike="noStrike" cap="none" dirty="0">
                <a:solidFill>
                  <a:schemeClr val="dk1"/>
                </a:solidFill>
                <a:effectLst/>
                <a:latin typeface="Calibri"/>
                <a:ea typeface="Calibri"/>
                <a:cs typeface="Calibri"/>
                <a:sym typeface="Calibri"/>
              </a:rPr>
              <a:t>Immunological tests like the ELISA been developed to identify the presence of antibodies to HIV in patients, and also to detect the presence of HIV proteins that are produced from viral replication.  </a:t>
            </a:r>
          </a:p>
          <a:p>
            <a:pPr lvl="0"/>
            <a:r>
              <a:rPr lang="en-US" sz="1200" b="0" i="0" u="none" strike="noStrike" cap="none" dirty="0">
                <a:solidFill>
                  <a:schemeClr val="dk1"/>
                </a:solidFill>
                <a:effectLst/>
                <a:latin typeface="Calibri"/>
                <a:ea typeface="Calibri"/>
                <a:cs typeface="Calibri"/>
                <a:sym typeface="Calibri"/>
              </a:rPr>
              <a:t>Western blotting also uses antibodies to detect the presence of a specific protein, but those proteins have been separated by SDS-PAGE and transferred to a membrane.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3035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Most fourth-generation ELISAs for HIV identify two different antibodies in patient samples:  IgM and </a:t>
            </a:r>
            <a:r>
              <a:rPr lang="en-US" sz="1200" b="0" i="0" u="none" strike="noStrike" cap="none" dirty="0" err="1">
                <a:solidFill>
                  <a:schemeClr val="dk1"/>
                </a:solidFill>
                <a:effectLst/>
                <a:latin typeface="Calibri"/>
                <a:ea typeface="Calibri"/>
                <a:cs typeface="Calibri"/>
                <a:sym typeface="Calibri"/>
              </a:rPr>
              <a:t>IgB</a:t>
            </a:r>
            <a:r>
              <a:rPr lang="en-US" sz="1200" b="0" i="0" u="none" strike="noStrike" cap="none" dirty="0">
                <a:solidFill>
                  <a:schemeClr val="dk1"/>
                </a:solidFill>
                <a:effectLst/>
                <a:latin typeface="Calibri"/>
                <a:ea typeface="Calibri"/>
                <a:cs typeface="Calibri"/>
                <a:sym typeface="Calibri"/>
              </a:rPr>
              <a:t>.  The IgM antibody serves as the first line of defense against the HIV virus.  These very large antibodies are able to bind to pathogens and label them for inactivation by the immune system.  As the body adapts to create long-term immunity to the virus, IgG antibodies are produced in the plasma B-cells.  These antibodies are part of the adaptive immune system.  The presence of high levels of this antibody signifies late stages of infection.  Many fourth-generation tests also use antibodies to detect the presence of p24, the capsid protein, which can be detected relatively soon after HIV infection. </a:t>
            </a:r>
          </a:p>
          <a:p>
            <a:endParaRPr lang="en-US" sz="1200" b="0" i="0" u="none" strike="noStrike" cap="none" baseline="30000" dirty="0">
              <a:solidFill>
                <a:schemeClr val="dk1"/>
              </a:solidFill>
              <a:effectLst/>
              <a:latin typeface="Calibri"/>
              <a:ea typeface="Calibri"/>
              <a:cs typeface="Calibri"/>
              <a:sym typeface="Calibri"/>
            </a:endParaRPr>
          </a:p>
          <a:p>
            <a:r>
              <a:rPr lang="en-US" sz="1200" b="0" i="0" u="none" strike="noStrike" cap="none" dirty="0">
                <a:solidFill>
                  <a:schemeClr val="dk1"/>
                </a:solidFill>
                <a:effectLst/>
                <a:latin typeface="Calibri"/>
                <a:ea typeface="Calibri"/>
                <a:cs typeface="Calibri"/>
                <a:sym typeface="Calibri"/>
              </a:rPr>
              <a:t>https://</a:t>
            </a:r>
            <a:r>
              <a:rPr lang="en-US" sz="1200" b="0" i="0" u="none" strike="noStrike" cap="none" dirty="0" err="1">
                <a:solidFill>
                  <a:schemeClr val="dk1"/>
                </a:solidFill>
                <a:effectLst/>
                <a:latin typeface="Calibri"/>
                <a:ea typeface="Calibri"/>
                <a:cs typeface="Calibri"/>
                <a:sym typeface="Calibri"/>
              </a:rPr>
              <a:t>www.dshs.state.tx.us</a:t>
            </a:r>
            <a:r>
              <a:rPr lang="en-US" sz="1200" b="0" i="0" u="none" strike="noStrike" cap="none" dirty="0">
                <a:solidFill>
                  <a:schemeClr val="dk1"/>
                </a:solidFill>
                <a:effectLst/>
                <a:latin typeface="Calibri"/>
                <a:ea typeface="Calibri"/>
                <a:cs typeface="Calibri"/>
                <a:sym typeface="Calibri"/>
              </a:rPr>
              <a:t>/lab/PDF/Lab-Directors-Conference/presentDetHIV12AgAbComboClinic.doc</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18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So now we are going to add our substrate.  Remember, the substrate interacts with the enzyme that is linked to our detection antibody.  IN this case, we’re performing a </a:t>
            </a:r>
            <a:r>
              <a:rPr lang="en-US" sz="1200" b="0" i="0" u="none" strike="noStrike" cap="none" dirty="0" err="1">
                <a:solidFill>
                  <a:schemeClr val="dk1"/>
                </a:solidFill>
                <a:effectLst/>
                <a:latin typeface="Calibri"/>
                <a:ea typeface="Calibri"/>
                <a:cs typeface="Calibri"/>
                <a:sym typeface="Calibri"/>
              </a:rPr>
              <a:t>colormetric</a:t>
            </a:r>
            <a:r>
              <a:rPr lang="en-US" sz="1200" b="0" i="0" u="none" strike="noStrike" cap="none" dirty="0">
                <a:solidFill>
                  <a:schemeClr val="dk1"/>
                </a:solidFill>
                <a:effectLst/>
                <a:latin typeface="Calibri"/>
                <a:ea typeface="Calibri"/>
                <a:cs typeface="Calibri"/>
                <a:sym typeface="Calibri"/>
              </a:rPr>
              <a:t> ELISA, which means you should be able to detect the results with the naked eye.  Keep an eye on the samples as I add the substrate to see if you can detect the color change.</a:t>
            </a:r>
          </a:p>
          <a:p>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43904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In this simulated medical test, we used the ELISA to detect the presence of anti-HIV antibodies in a patient’s blood sample.  We can see our positive and negative controls change color appropriately – the positive control is blue, and the negative control is clear.  In patients that have been infected with the virus, the ELISA will detect the IgG and IgM antibodies and a color change reaction will be seen.  In contrast, a patient who was not infected with HIV will not have the antibodies and there will be no color change.  So, looking at this plate, patient two has HIV antibodies in their blood, and patient one does not.</a:t>
            </a:r>
          </a:p>
        </p:txBody>
      </p:sp>
      <p:sp>
        <p:nvSpPr>
          <p:cNvPr id="4" name="Slide Number Placeholder 3"/>
          <p:cNvSpPr>
            <a:spLocks noGrp="1"/>
          </p:cNvSpPr>
          <p:nvPr>
            <p:ph type="sldNum" sz="quarter" idx="10"/>
          </p:nvPr>
        </p:nvSpPr>
        <p:spPr/>
        <p:txBody>
          <a:bodyPr/>
          <a:lstStyle/>
          <a:p>
            <a:fld id="{0D898A54-49A1-5E43-B357-C2C670E55503}" type="slidenum">
              <a:rPr lang="en-US" smtClean="0"/>
              <a:t>26</a:t>
            </a:fld>
            <a:endParaRPr lang="en-US"/>
          </a:p>
        </p:txBody>
      </p:sp>
    </p:spTree>
    <p:extLst>
      <p:ext uri="{BB962C8B-B14F-4D97-AF65-F5344CB8AC3E}">
        <p14:creationId xmlns:p14="http://schemas.microsoft.com/office/powerpoint/2010/main" val="771595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So, we’ve come to the end of the experiment!  We’ve covered a lot of information over the course of this experiment.  We talked about HIV, the retrovirus responsible for the AIDS pandemic.  While initial symptoms of HIV are flu-like, progression of the disease weakens the immune system, leaving patients susceptible to infection.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The spread of HIV remains a major public health concern worldwide, especially in areas of the world where treatment is unavailable.  There, the disease can spread unchecked, especially within vulnerable communities.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Detection relies on patient screening using medical tests.  In this workshop, we simulated the HIV ELISA, which identifies HIV antibodies and antigens in patient samples.  The ELISA has evolved into a powerful and versatile biotechnology technique that can be applied to many different diagnostic scenarios. And, using these tests, which can even be done at home, we can detect HIV earlier and thus be able to treat the disease quickly, as well as prevent its spread.</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 know teaching this can be a little scary, especially because there are controversial and uncomfortable aspects to teaching about HIV.  But, that makes this the perfect vehicle to teach your students about virology, epidemiology, and medical testing in the context of current events.  Your students are likely curious to learn more.  It’ll also help combat misinformation that can spread like wildfire, and help your students become advocates for their own personal health. For the most up-to-date information, and more resources, be sure to visit the CDC website.</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213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We will be posting the presentation and the slides in the next few days to our website </a:t>
            </a:r>
            <a:r>
              <a:rPr lang="en-US" sz="1200" b="0" i="0" u="sng" strike="noStrike" cap="none" dirty="0">
                <a:solidFill>
                  <a:schemeClr val="dk1"/>
                </a:solidFill>
                <a:effectLst/>
                <a:latin typeface="Calibri"/>
                <a:ea typeface="Calibri"/>
                <a:cs typeface="Calibri"/>
                <a:sym typeface="Calibri"/>
                <a:hlinkClick r:id="rId3"/>
              </a:rPr>
              <a:t>www.edvotek.com</a:t>
            </a:r>
            <a:r>
              <a:rPr lang="en-US" sz="1200" b="0" i="0" u="none" strike="noStrike" cap="none" dirty="0">
                <a:solidFill>
                  <a:schemeClr val="dk1"/>
                </a:solidFill>
                <a:effectLst/>
                <a:latin typeface="Calibri"/>
                <a:ea typeface="Calibri"/>
                <a:cs typeface="Calibri"/>
                <a:sym typeface="Calibri"/>
              </a:rPr>
              <a:t>.  If you’d like us to email you when they are available, please fill out this form and we will contact you in a few days.  Now, I am happy to answer a few questions.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Don’t forget about our contest!</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Thanks so much for your time.  If you need us, please reach out to us at info at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dot com, or try one of our social media channels.  We look forward to helping you get biotechnology into your classroom!  </a:t>
            </a:r>
            <a:r>
              <a:rPr lang="en-US" sz="1200" b="0" i="0" u="none" strike="noStrike" cap="none">
                <a:solidFill>
                  <a:schemeClr val="dk1"/>
                </a:solidFill>
                <a:effectLst/>
                <a:latin typeface="Calibri"/>
                <a:ea typeface="Calibri"/>
                <a:cs typeface="Calibri"/>
                <a:sym typeface="Calibri"/>
              </a:rPr>
              <a:t>Stay safe, everyone.</a:t>
            </a: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Century Gothic"/>
              <a:ea typeface="Century Gothic"/>
              <a:cs typeface="Century Gothic"/>
              <a:sym typeface="Century Gothic"/>
            </a:endParaRPr>
          </a:p>
        </p:txBody>
      </p:sp>
      <p:sp>
        <p:nvSpPr>
          <p:cNvPr id="351" name="Google Shape;35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entury Gothic"/>
                <a:ea typeface="Century Gothic"/>
                <a:cs typeface="Century Gothic"/>
                <a:sym typeface="Century Gothic"/>
              </a:rPr>
              <a:t>28</a:t>
            </a:fld>
            <a:endParaRPr sz="120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9344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Before we get to the ELISA, I want to let you know about our </a:t>
            </a:r>
            <a:r>
              <a:rPr lang="en-US" sz="1200" b="0" i="0" u="none" strike="noStrike" cap="none" dirty="0" err="1">
                <a:solidFill>
                  <a:schemeClr val="dk1"/>
                </a:solidFill>
                <a:effectLst/>
                <a:latin typeface="Calibri"/>
                <a:ea typeface="Calibri"/>
                <a:cs typeface="Calibri"/>
                <a:sym typeface="Calibri"/>
              </a:rPr>
              <a:t>EdvoCycler</a:t>
            </a:r>
            <a:r>
              <a:rPr lang="en-US" sz="1200" b="0" i="0" u="none" strike="noStrike" cap="none" dirty="0">
                <a:solidFill>
                  <a:schemeClr val="dk1"/>
                </a:solidFill>
                <a:effectLst/>
                <a:latin typeface="Calibri"/>
                <a:ea typeface="Calibri"/>
                <a:cs typeface="Calibri"/>
                <a:sym typeface="Calibri"/>
              </a:rPr>
              <a:t> Junior giveaway. The </a:t>
            </a:r>
            <a:r>
              <a:rPr lang="en-US" sz="1200" b="0" i="0" u="none" strike="noStrike" cap="none" dirty="0" err="1">
                <a:solidFill>
                  <a:schemeClr val="dk1"/>
                </a:solidFill>
                <a:effectLst/>
                <a:latin typeface="Calibri"/>
                <a:ea typeface="Calibri"/>
                <a:cs typeface="Calibri"/>
                <a:sym typeface="Calibri"/>
              </a:rPr>
              <a:t>Edvocycler</a:t>
            </a:r>
            <a:r>
              <a:rPr lang="en-US" sz="1200" b="0" i="0" u="none" strike="noStrike" cap="none" dirty="0">
                <a:solidFill>
                  <a:schemeClr val="dk1"/>
                </a:solidFill>
                <a:effectLst/>
                <a:latin typeface="Calibri"/>
                <a:ea typeface="Calibri"/>
                <a:cs typeface="Calibri"/>
                <a:sym typeface="Calibri"/>
              </a:rPr>
              <a:t> Jr is a 16-place thermal cycler with active heating and cooling. No strings (or tablets) attached. And now $699.  If you’re really looking to supercharge your lab, this is the piece of equipment you need.</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8498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experiment we’re running today is </a:t>
            </a:r>
            <a:r>
              <a:rPr lang="en-US" sz="1200" b="0" i="0" u="none" strike="noStrike" cap="none" dirty="0" err="1">
                <a:solidFill>
                  <a:schemeClr val="dk1"/>
                </a:solidFill>
                <a:effectLst/>
                <a:latin typeface="Calibri"/>
                <a:ea typeface="Calibri"/>
                <a:cs typeface="Calibri"/>
                <a:sym typeface="Calibri"/>
              </a:rPr>
              <a:t>Edvotek</a:t>
            </a:r>
            <a:r>
              <a:rPr lang="en-US" sz="1200" b="0" i="0" u="none" strike="noStrike" cap="none" dirty="0">
                <a:solidFill>
                  <a:schemeClr val="dk1"/>
                </a:solidFill>
                <a:effectLst/>
                <a:latin typeface="Calibri"/>
                <a:ea typeface="Calibri"/>
                <a:cs typeface="Calibri"/>
                <a:sym typeface="Calibri"/>
              </a:rPr>
              <a:t> Kit 271: Simulation of HIV Detection by ELISA.  This Enzyme-Linked Immunosorbent Assay, or ELISA, is a highly sensitive test that uses antibodies to detects the presence of specific molecules within a complex sample.  Today, we’re </a:t>
            </a:r>
            <a:r>
              <a:rPr lang="en-US" sz="1200" b="0" i="0" u="none" strike="noStrike" cap="none" dirty="0" err="1">
                <a:solidFill>
                  <a:schemeClr val="dk1"/>
                </a:solidFill>
                <a:effectLst/>
                <a:latin typeface="Calibri"/>
                <a:ea typeface="Calibri"/>
                <a:cs typeface="Calibri"/>
                <a:sym typeface="Calibri"/>
              </a:rPr>
              <a:t>talkig</a:t>
            </a:r>
            <a:r>
              <a:rPr lang="en-US" sz="1200" b="0" i="0" u="none" strike="noStrike" cap="none" dirty="0">
                <a:solidFill>
                  <a:schemeClr val="dk1"/>
                </a:solidFill>
                <a:effectLst/>
                <a:latin typeface="Calibri"/>
                <a:ea typeface="Calibri"/>
                <a:cs typeface="Calibri"/>
                <a:sym typeface="Calibri"/>
              </a:rPr>
              <a:t> about test looks for the presence of HIV antibodies in the blood which diagnoses infection.  I’ll run this assay from start to finish over the course of this workshop.  While the experiment is running, we will talk about the virus using Origami Organelles, the ways clinicians test for the virus using the ELISA, and methods to identify and trace the spread of the virus.</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This demonstration will be recorded, and our slides will be available on our website.  If you’d like to be notified when they’re posted, please fill the form – the link will be in the chat box.  We are also offering professional development certificates to those who watch live!  This link will only be live for one hour after the presentation, so be sure to complete it before 430 PM Eastern Standard Time.</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Calibri"/>
              <a:ea typeface="Calibri"/>
              <a:cs typeface="Calibri"/>
              <a:sym typeface="Calibri"/>
            </a:endParaRP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0D898A54-49A1-5E43-B357-C2C670E55503}" type="slidenum">
              <a:rPr lang="en-US" smtClean="0"/>
              <a:t>4</a:t>
            </a:fld>
            <a:endParaRPr lang="en-US"/>
          </a:p>
        </p:txBody>
      </p:sp>
    </p:spTree>
    <p:extLst>
      <p:ext uri="{BB962C8B-B14F-4D97-AF65-F5344CB8AC3E}">
        <p14:creationId xmlns:p14="http://schemas.microsoft.com/office/powerpoint/2010/main" val="439307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HIV/AIDS is a serious, worldwide public health challenge, and it has been since it was first identified as a problem in the early 1980’s.  HIV affects millions of people around the world – today, over 37 million people worldwide live with HIV. Now, in the USA, we’re fortunate because we have a well-developed public health system with tracking, tracing, and treatment.  Worldwide, many people do not have access to care or treatments, and HIV-positive patients are frequently unaware of their HIV status.  This leads to further spread of the virus.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Now, in order to interrupt the spread of disease, public health professions will identify and contact any individuals which may have been exposed to HIV.  In addition to allowing researchers to study the distribution patterns of the disease spread, it allows clinicians to provide treatment and counselling to exposed people, to notify possibly infected people so that they do not spread the disease further, and, of course, stop the spread of disease within a community.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439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As I mentioned before, the ELISA uses antibodies to detect the presence of antigens in samples.  Since we can generate antibodies to lots of different molecules, the ELISA is highly versatile laboratory test that has been adapted for many uses.  For example, you may have an allergy, so you need to be careful about what you eat.  Foods that may contain common allergens can be tested by ELISA to indicate that they are safe to eat.  We’ve listed a few of the many uses for the ELISA on this slide.</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For this workshop, we’ll be discussing the ELISA as it is used in medical testing.  The ELISA is commonly used for medical diagnostics, as it is can be used to identify antigens in blood, saliva, urine and other biological samples.  If you’ve ever taken a pregnancy test, you’ve already performed an ELISA at home.  </a:t>
            </a:r>
          </a:p>
        </p:txBody>
      </p:sp>
      <p:sp>
        <p:nvSpPr>
          <p:cNvPr id="4" name="Slide Number Placeholder 3"/>
          <p:cNvSpPr>
            <a:spLocks noGrp="1"/>
          </p:cNvSpPr>
          <p:nvPr>
            <p:ph type="sldNum" sz="quarter" idx="10"/>
          </p:nvPr>
        </p:nvSpPr>
        <p:spPr/>
        <p:txBody>
          <a:bodyPr/>
          <a:lstStyle/>
          <a:p>
            <a:fld id="{955A52D7-0BC4-C946-BC42-20AD4B040022}" type="slidenum">
              <a:rPr lang="en-US" smtClean="0"/>
              <a:pPr/>
              <a:t>6</a:t>
            </a:fld>
            <a:endParaRPr lang="en-US" dirty="0"/>
          </a:p>
        </p:txBody>
      </p:sp>
    </p:spTree>
    <p:extLst>
      <p:ext uri="{BB962C8B-B14F-4D97-AF65-F5344CB8AC3E}">
        <p14:creationId xmlns:p14="http://schemas.microsoft.com/office/powerpoint/2010/main" val="317235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The ELISA can be qualitative or quantitative.  The qualitative ELISA gives us a Yes or No answer:  A strong signal is positive, no signal is negative.  One example of a qualitative ELISA that you may be familiar with is a pregnancy test.  This at-home ELISA tests urine for the presence of hormone HCG, which is an indicator of pregnancy.  You can’t be just a little bit pregnant! When taken at the right time, a pregnancy test will give you a yes or no answer.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In the Qualitative ELISA, we compare results from unknown to results from samples of known concentration.  (Advance slide)  So back to that example of food allergens. The ELISA is often used to test for the presence of known allergens in food that may be introduced through manufacturing. Here’s a label from some certified gluten-free oats.  You can see from the label that they certify to 3ppm, or parts per million.</a:t>
            </a:r>
          </a:p>
        </p:txBody>
      </p:sp>
      <p:sp>
        <p:nvSpPr>
          <p:cNvPr id="4" name="Slide Number Placeholder 3"/>
          <p:cNvSpPr>
            <a:spLocks noGrp="1"/>
          </p:cNvSpPr>
          <p:nvPr>
            <p:ph type="sldNum" sz="quarter" idx="10"/>
          </p:nvPr>
        </p:nvSpPr>
        <p:spPr/>
        <p:txBody>
          <a:bodyPr/>
          <a:lstStyle/>
          <a:p>
            <a:fld id="{BE926D6F-891A-E44E-B900-29B7F84BA955}" type="slidenum">
              <a:rPr lang="en-US" smtClean="0"/>
              <a:t>7</a:t>
            </a:fld>
            <a:endParaRPr lang="en-US"/>
          </a:p>
        </p:txBody>
      </p:sp>
    </p:spTree>
    <p:extLst>
      <p:ext uri="{BB962C8B-B14F-4D97-AF65-F5344CB8AC3E}">
        <p14:creationId xmlns:p14="http://schemas.microsoft.com/office/powerpoint/2010/main" val="2398772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0" i="0" u="none" strike="noStrike" baseline="0" dirty="0">
                <a:solidFill>
                  <a:srgbClr val="000000"/>
                </a:solidFill>
                <a:latin typeface="Calibri" panose="020F0502020204030204" pitchFamily="34" charset="0"/>
              </a:rPr>
              <a:t>So, what do you need to perform the ELISA?  Luckily, this experiment is pretty easy to run.  Everything you need is included with the kit. I’ll be wearing gloves today, but I just want to emphasize that this experiment is a simulation – there are no live virus or human samples involved.</a:t>
            </a:r>
          </a:p>
          <a:p>
            <a:pPr marR="0" algn="l" rtl="0">
              <a:buClr>
                <a:srgbClr val="000000"/>
              </a:buClr>
              <a:buFont typeface="Calibri" panose="020F0502020204030204" pitchFamily="34" charset="0"/>
              <a:buChar char="a"/>
            </a:pPr>
            <a:r>
              <a:rPr lang="en-US" sz="1200" b="0" i="0" u="none" strike="noStrike" baseline="0" dirty="0">
                <a:solidFill>
                  <a:srgbClr val="000000"/>
                </a:solidFill>
                <a:latin typeface="Calibri" panose="020F0502020204030204" pitchFamily="34" charset="0"/>
              </a:rPr>
              <a:t>Test Samples.  For many medical tests, this will be blood, or urine, or saliva from the patient.  </a:t>
            </a:r>
          </a:p>
          <a:p>
            <a:pPr marR="0" lvl="1" algn="l" rtl="0">
              <a:buClr>
                <a:srgbClr val="000000"/>
              </a:buClr>
              <a:buFont typeface="Calibri" panose="020F0502020204030204" pitchFamily="34" charset="0"/>
              <a:buChar char="i"/>
            </a:pPr>
            <a:r>
              <a:rPr lang="en-US" sz="1200" b="0" i="0" u="none" strike="noStrike" baseline="0" dirty="0">
                <a:solidFill>
                  <a:srgbClr val="000000"/>
                </a:solidFill>
                <a:latin typeface="Calibri" panose="020F0502020204030204" pitchFamily="34" charset="0"/>
              </a:rPr>
              <a:t>Patient samples.  These are our experimental samples that we are going to test.  We don’t know how they are going to turn out, whether they’ll be positive or negative. (Ok, well, maybe you do if you were paying attention a few slides ago.)  </a:t>
            </a:r>
          </a:p>
          <a:p>
            <a:pPr rtl="0">
              <a:buClr>
                <a:srgbClr val="000000"/>
              </a:buClr>
              <a:buFont typeface="Calibri" panose="020F0502020204030204" pitchFamily="34" charset="0"/>
              <a:buChar char="i"/>
            </a:pPr>
            <a:r>
              <a:rPr lang="en-US" sz="1200" b="0" i="0" u="none" strike="noStrike" baseline="0" dirty="0">
                <a:solidFill>
                  <a:srgbClr val="000000"/>
                </a:solidFill>
                <a:latin typeface="Calibri" panose="020F0502020204030204" pitchFamily="34" charset="0"/>
              </a:rPr>
              <a:t>Our Control is going to be a sample that we know how the assay should react.  A positive control will give a positive result, and a negative control a negative result.  If our controls fail, or if our assay does not give the correct results, it represents a learning moment – be sure to have your students analyze and explain what went wrong as carefully as what went right. It’s important to acknowledge that science can be messy.  Even experiments that don’t work can teach us important lessons.</a:t>
            </a:r>
          </a:p>
          <a:p>
            <a:pPr marR="0" algn="l" rtl="0">
              <a:buClr>
                <a:srgbClr val="000000"/>
              </a:buClr>
              <a:buFont typeface="Calibri" panose="020F0502020204030204" pitchFamily="34" charset="0"/>
              <a:buChar char="b"/>
            </a:pPr>
            <a:r>
              <a:rPr lang="en-US" sz="1200" b="0" i="0" u="none" strike="noStrike" baseline="0" dirty="0">
                <a:solidFill>
                  <a:srgbClr val="000000"/>
                </a:solidFill>
                <a:latin typeface="Calibri" panose="020F0502020204030204" pitchFamily="34" charset="0"/>
              </a:rPr>
              <a:t>HIV antigens.  So, for our ELISA, we’re looking for human antibodies that recognize HIV.  To do this, we coat the plate with HIV antigens and then look for our patient samples to interact.  </a:t>
            </a:r>
          </a:p>
          <a:p>
            <a:pPr rtl="0">
              <a:buClr>
                <a:srgbClr val="000000"/>
              </a:buClr>
              <a:buFont typeface="Calibri" panose="020F0502020204030204" pitchFamily="34" charset="0"/>
              <a:buChar char="c"/>
            </a:pPr>
            <a:r>
              <a:rPr lang="en-US" sz="1200" b="0" i="0" u="none" strike="noStrike" baseline="0" dirty="0">
                <a:solidFill>
                  <a:srgbClr val="000000"/>
                </a:solidFill>
                <a:latin typeface="Calibri" panose="020F0502020204030204" pitchFamily="34" charset="0"/>
              </a:rPr>
              <a:t>Enzyme-linked Antibody – this antibody allows us to detect the presence of HIV proteins and antibodies in patent samples. It is connected to an enzyme that turns over a particular substrate, producing either color or light, which we can visualize.</a:t>
            </a:r>
          </a:p>
          <a:p>
            <a:pPr rtl="0">
              <a:buClr>
                <a:srgbClr val="000000"/>
              </a:buClr>
              <a:buFont typeface="Calibri" panose="020F0502020204030204" pitchFamily="34" charset="0"/>
              <a:buChar char="d"/>
            </a:pPr>
            <a:r>
              <a:rPr lang="en-US" sz="1200" b="0" i="0" u="none" strike="noStrike" baseline="0" dirty="0">
                <a:solidFill>
                  <a:srgbClr val="000000"/>
                </a:solidFill>
                <a:latin typeface="Calibri" panose="020F0502020204030204" pitchFamily="34" charset="0"/>
              </a:rPr>
              <a:t>Buffer.  This is generally used to dilute antibodies and wash wells.</a:t>
            </a:r>
          </a:p>
          <a:p>
            <a:pPr rtl="0">
              <a:buClr>
                <a:srgbClr val="000000"/>
              </a:buClr>
              <a:buFont typeface="Calibri" panose="020F0502020204030204" pitchFamily="34" charset="0"/>
              <a:buChar char="e"/>
            </a:pPr>
            <a:r>
              <a:rPr lang="en-US" sz="1200" b="0" i="0" u="none" strike="noStrike" baseline="0" dirty="0">
                <a:solidFill>
                  <a:srgbClr val="000000"/>
                </a:solidFill>
                <a:latin typeface="Calibri" panose="020F0502020204030204" pitchFamily="34" charset="0"/>
              </a:rPr>
              <a:t>Microtiter plate.  This is a thin piece of plastic with multiple little wells.  Each well serves as a separate mini test tube of sorts.  When doing the experiment, each well is an individual reaction done in parallel with the other reactions. </a:t>
            </a:r>
          </a:p>
          <a:p>
            <a:pPr rtl="0">
              <a:buClr>
                <a:srgbClr val="000000"/>
              </a:buClr>
              <a:buFont typeface="Calibri" panose="020F0502020204030204" pitchFamily="34" charset="0"/>
              <a:buChar char="f"/>
            </a:pPr>
            <a:r>
              <a:rPr lang="en-US" sz="1200" b="0" i="0" u="none" strike="noStrike" baseline="0" dirty="0">
                <a:solidFill>
                  <a:srgbClr val="000000"/>
                </a:solidFill>
                <a:latin typeface="Calibri" panose="020F0502020204030204" pitchFamily="34" charset="0"/>
              </a:rPr>
              <a:t>Finally, we need to get the samples and reagents into the wells. To simplify today’s demonstration, I’m going to use the transfer pipets.  So, we can run this experiment without any special equipment.</a:t>
            </a:r>
          </a:p>
          <a:p>
            <a:endParaRPr lang="en-US" sz="1200" b="0" i="0" u="none" strike="noStrike" cap="none" dirty="0">
              <a:solidFill>
                <a:schemeClr val="dk1"/>
              </a:solidFill>
              <a:effectLst/>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955A52D7-0BC4-C946-BC42-20AD4B040022}" type="slidenum">
              <a:rPr lang="en-US" smtClean="0"/>
              <a:pPr/>
              <a:t>8</a:t>
            </a:fld>
            <a:endParaRPr lang="en-US" dirty="0"/>
          </a:p>
        </p:txBody>
      </p:sp>
    </p:spTree>
    <p:extLst>
      <p:ext uri="{BB962C8B-B14F-4D97-AF65-F5344CB8AC3E}">
        <p14:creationId xmlns:p14="http://schemas.microsoft.com/office/powerpoint/2010/main" val="26168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OK, so let’s get started.  We’re going to work through this entire protocol, step by step.  While the samples are incubating, I’m going to tell you more about the ELISA, and we’ll discuss HIV.  </a:t>
            </a:r>
          </a:p>
          <a:p>
            <a:r>
              <a:rPr lang="en-US" sz="1200" b="0" i="0" u="none" strike="noStrike" cap="none" dirty="0">
                <a:solidFill>
                  <a:schemeClr val="dk1"/>
                </a:solidFill>
                <a:effectLst/>
                <a:latin typeface="Calibri"/>
                <a:ea typeface="Calibri"/>
                <a:cs typeface="Calibri"/>
                <a:sym typeface="Calibri"/>
              </a:rPr>
              <a:t>So, we’re going to do the first three steps in our protocol, highlighted here in red.  The first thing we’d do to prepare for the ELISA is to label our microtiter plate and our transfer pipets.  But, using a little movie magic, that’s already been done!  The last thing I’m sure you want to watch is me labeling pipets.  </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a:solidFill>
                  <a:schemeClr val="dk1"/>
                </a:solidFill>
                <a:effectLst/>
                <a:latin typeface="Calibri"/>
                <a:ea typeface="Calibri"/>
                <a:cs typeface="Calibri"/>
                <a:sym typeface="Calibri"/>
              </a:rPr>
              <a:t>Using the appropriate transfer pipet, I’m going to add three drops of my simulated HIV antigens to each of the wells.  These antigens will bind to any antibodies present in the patient sample.  We’ll give this a few minutes to incubate before moving on to the next step.</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205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Autofit/>
          </a:bodyPr>
          <a:lstStyle>
            <a:lvl1pPr marL="457200" lvl="0" indent="-396240" algn="l">
              <a:spcBef>
                <a:spcPts val="2000"/>
              </a:spcBef>
              <a:spcAft>
                <a:spcPts val="0"/>
              </a:spcAft>
              <a:buSzPts val="2640"/>
              <a:buChar char="⚫"/>
              <a:defRPr>
                <a:solidFill>
                  <a:srgbClr val="404040"/>
                </a:solidFill>
              </a:defRPr>
            </a:lvl1pPr>
            <a:lvl2pPr marL="914400" lvl="1" indent="-382269" algn="l">
              <a:spcBef>
                <a:spcPts val="600"/>
              </a:spcBef>
              <a:spcAft>
                <a:spcPts val="0"/>
              </a:spcAft>
              <a:buSzPts val="2420"/>
              <a:buChar char="⚫"/>
              <a:defRPr>
                <a:solidFill>
                  <a:srgbClr val="404040"/>
                </a:solidFill>
              </a:defRPr>
            </a:lvl2pPr>
            <a:lvl3pPr marL="1371600" lvl="2" indent="-368300" algn="l">
              <a:spcBef>
                <a:spcPts val="600"/>
              </a:spcBef>
              <a:spcAft>
                <a:spcPts val="0"/>
              </a:spcAft>
              <a:buSzPts val="2200"/>
              <a:buChar char="⚫"/>
              <a:defRPr>
                <a:solidFill>
                  <a:srgbClr val="404040"/>
                </a:solidFill>
              </a:defRPr>
            </a:lvl3pPr>
            <a:lvl4pPr marL="1828800" lvl="3" indent="-354330" algn="l">
              <a:spcBef>
                <a:spcPts val="600"/>
              </a:spcBef>
              <a:spcAft>
                <a:spcPts val="0"/>
              </a:spcAft>
              <a:buSzPts val="1980"/>
              <a:buChar char="⚫"/>
              <a:defRPr>
                <a:solidFill>
                  <a:srgbClr val="404040"/>
                </a:solidFill>
              </a:defRPr>
            </a:lvl4pPr>
            <a:lvl5pPr marL="2286000" lvl="4" indent="-354329" algn="l">
              <a:spcBef>
                <a:spcPts val="600"/>
              </a:spcBef>
              <a:spcAft>
                <a:spcPts val="0"/>
              </a:spcAft>
              <a:buSzPts val="1980"/>
              <a:buChar char="⚫"/>
              <a:defRPr>
                <a:solidFill>
                  <a:srgbClr val="404040"/>
                </a:solidFill>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8475" y="107576"/>
            <a:ext cx="6633076" cy="1336956"/>
          </a:xfrm>
        </p:spPr>
        <p:txBody>
          <a:bodyPr/>
          <a:lstStyle/>
          <a:p>
            <a:r>
              <a:rPr lang="en-US"/>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solidFill>
                  <a:srgbClr val="404040"/>
                </a:solidFill>
              </a:defRPr>
            </a:lvl1pPr>
            <a:lvl2pPr>
              <a:defRPr sz="1800">
                <a:solidFill>
                  <a:srgbClr val="404040"/>
                </a:solidFill>
              </a:defRPr>
            </a:lvl2pPr>
            <a:lvl3pPr>
              <a:defRPr sz="18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solidFill>
                  <a:srgbClr val="404040"/>
                </a:solidFill>
              </a:defRPr>
            </a:lvl1pPr>
            <a:lvl2pPr>
              <a:defRPr sz="1800">
                <a:solidFill>
                  <a:srgbClr val="404040"/>
                </a:solidFill>
              </a:defRPr>
            </a:lvl2pPr>
            <a:lvl3pPr>
              <a:defRPr sz="18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859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5"/>
          <p:cNvSpPr/>
          <p:nvPr/>
        </p:nvSpPr>
        <p:spPr>
          <a:xfrm>
            <a:off x="1328166" y="1574540"/>
            <a:ext cx="6487668" cy="3152887"/>
          </a:xfrm>
          <a:prstGeom prst="rect">
            <a:avLst/>
          </a:prstGeom>
          <a:solidFill>
            <a:schemeClr val="lt1"/>
          </a:solidFill>
          <a:ln w="38100" cap="flat" cmpd="sng">
            <a:solidFill>
              <a:srgbClr val="595959"/>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rgbClr val="6DB7D7"/>
              </a:buClr>
              <a:buSzPts val="3520"/>
              <a:buFont typeface="Noto Sans Symbols"/>
              <a:buNone/>
            </a:pPr>
            <a:endParaRPr sz="3200">
              <a:solidFill>
                <a:srgbClr val="FEFEFE"/>
              </a:solidFill>
              <a:latin typeface="Century Gothic"/>
              <a:ea typeface="Century Gothic"/>
              <a:cs typeface="Century Gothic"/>
              <a:sym typeface="Century Gothic"/>
            </a:endParaRPr>
          </a:p>
        </p:txBody>
      </p:sp>
      <p:sp>
        <p:nvSpPr>
          <p:cNvPr id="28" name="Google Shape;28;p5"/>
          <p:cNvSpPr txBox="1">
            <a:spLocks noGrp="1"/>
          </p:cNvSpPr>
          <p:nvPr>
            <p:ph type="ctrTitle"/>
          </p:nvPr>
        </p:nvSpPr>
        <p:spPr>
          <a:xfrm>
            <a:off x="1322921" y="1803139"/>
            <a:ext cx="6498158" cy="172486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6DB7D7"/>
              </a:buClr>
              <a:buSzPts val="5060"/>
              <a:buFont typeface="Noto Sans Symbols"/>
              <a:buNone/>
              <a:defRPr sz="4600">
                <a:solidFill>
                  <a:schemeClr val="accen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subTitle" idx="1"/>
          </p:nvPr>
        </p:nvSpPr>
        <p:spPr>
          <a:xfrm>
            <a:off x="1322921" y="3578152"/>
            <a:ext cx="6498159" cy="916641"/>
          </a:xfrm>
          <a:prstGeom prst="rect">
            <a:avLst/>
          </a:prstGeom>
          <a:noFill/>
          <a:ln>
            <a:noFill/>
          </a:ln>
        </p:spPr>
        <p:txBody>
          <a:bodyPr spcFirstLastPara="1" wrap="square" lIns="91425" tIns="45700" rIns="91425" bIns="45700" anchor="t" anchorCtr="0">
            <a:noAutofit/>
          </a:bodyPr>
          <a:lstStyle>
            <a:lvl1pPr lvl="0" algn="ctr">
              <a:spcBef>
                <a:spcPts val="300"/>
              </a:spcBef>
              <a:spcAft>
                <a:spcPts val="0"/>
              </a:spcAft>
              <a:buClr>
                <a:srgbClr val="6DB7D7"/>
              </a:buClr>
              <a:buSzPts val="1980"/>
              <a:buFont typeface="Noto Sans Symbols"/>
              <a:buNone/>
              <a:defRPr sz="1800">
                <a:solidFill>
                  <a:srgbClr val="3F3F3F"/>
                </a:solidFill>
                <a:latin typeface="Century Gothic"/>
                <a:ea typeface="Century Gothic"/>
                <a:cs typeface="Century Gothic"/>
                <a:sym typeface="Century Gothic"/>
              </a:defRPr>
            </a:lvl1pPr>
            <a:lvl2pPr lvl="1" algn="ctr">
              <a:spcBef>
                <a:spcPts val="600"/>
              </a:spcBef>
              <a:spcAft>
                <a:spcPts val="0"/>
              </a:spcAft>
              <a:buSzPts val="2420"/>
              <a:buNone/>
              <a:defRPr>
                <a:solidFill>
                  <a:schemeClr val="lt1"/>
                </a:solidFill>
              </a:defRPr>
            </a:lvl2pPr>
            <a:lvl3pPr lvl="2" algn="ctr">
              <a:spcBef>
                <a:spcPts val="600"/>
              </a:spcBef>
              <a:spcAft>
                <a:spcPts val="0"/>
              </a:spcAft>
              <a:buSzPts val="2200"/>
              <a:buNone/>
              <a:defRPr>
                <a:solidFill>
                  <a:schemeClr val="lt1"/>
                </a:solidFill>
              </a:defRPr>
            </a:lvl3pPr>
            <a:lvl4pPr lvl="3" algn="ctr">
              <a:spcBef>
                <a:spcPts val="600"/>
              </a:spcBef>
              <a:spcAft>
                <a:spcPts val="0"/>
              </a:spcAft>
              <a:buSzPts val="1980"/>
              <a:buNone/>
              <a:defRPr>
                <a:solidFill>
                  <a:schemeClr val="lt1"/>
                </a:solidFill>
              </a:defRPr>
            </a:lvl4pPr>
            <a:lvl5pPr lvl="4" algn="ctr">
              <a:spcBef>
                <a:spcPts val="600"/>
              </a:spcBef>
              <a:spcAft>
                <a:spcPts val="0"/>
              </a:spcAft>
              <a:buSzPts val="1980"/>
              <a:buNone/>
              <a:defRPr>
                <a:solidFill>
                  <a:schemeClr val="lt1"/>
                </a:solidFill>
              </a:defRPr>
            </a:lvl5pPr>
            <a:lvl6pPr lvl="5" algn="ctr">
              <a:spcBef>
                <a:spcPts val="360"/>
              </a:spcBef>
              <a:spcAft>
                <a:spcPts val="0"/>
              </a:spcAft>
              <a:buSzPts val="1980"/>
              <a:buNone/>
              <a:defRPr>
                <a:solidFill>
                  <a:schemeClr val="lt1"/>
                </a:solidFill>
              </a:defRPr>
            </a:lvl6pPr>
            <a:lvl7pPr lvl="6" algn="ctr">
              <a:spcBef>
                <a:spcPts val="360"/>
              </a:spcBef>
              <a:spcAft>
                <a:spcPts val="0"/>
              </a:spcAft>
              <a:buSzPts val="1980"/>
              <a:buNone/>
              <a:defRPr>
                <a:solidFill>
                  <a:schemeClr val="lt1"/>
                </a:solidFill>
              </a:defRPr>
            </a:lvl7pPr>
            <a:lvl8pPr lvl="7" algn="ctr">
              <a:spcBef>
                <a:spcPts val="360"/>
              </a:spcBef>
              <a:spcAft>
                <a:spcPts val="0"/>
              </a:spcAft>
              <a:buSzPts val="1980"/>
              <a:buNone/>
              <a:defRPr>
                <a:solidFill>
                  <a:schemeClr val="lt1"/>
                </a:solidFill>
              </a:defRPr>
            </a:lvl8pPr>
            <a:lvl9pPr lvl="8" algn="ctr">
              <a:spcBef>
                <a:spcPts val="360"/>
              </a:spcBef>
              <a:spcAft>
                <a:spcPts val="0"/>
              </a:spcAft>
              <a:buSzPts val="1980"/>
              <a:buNone/>
              <a:defRPr>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30"/>
        <p:cNvGrpSpPr/>
        <p:nvPr/>
      </p:nvGrpSpPr>
      <p:grpSpPr>
        <a:xfrm>
          <a:off x="0" y="0"/>
          <a:ext cx="0" cy="0"/>
          <a:chOff x="0" y="0"/>
          <a:chExt cx="0" cy="0"/>
        </a:xfrm>
      </p:grpSpPr>
      <p:sp>
        <p:nvSpPr>
          <p:cNvPr id="31" name="Google Shape;31;p6"/>
          <p:cNvSpPr txBox="1">
            <a:spLocks noGrp="1"/>
          </p:cNvSpPr>
          <p:nvPr>
            <p:ph type="ctrTitle"/>
          </p:nvPr>
        </p:nvSpPr>
        <p:spPr>
          <a:xfrm>
            <a:off x="363538" y="3352801"/>
            <a:ext cx="8416925"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
          <p:cNvSpPr txBox="1">
            <a:spLocks noGrp="1"/>
          </p:cNvSpPr>
          <p:nvPr>
            <p:ph type="subTitle" idx="1"/>
          </p:nvPr>
        </p:nvSpPr>
        <p:spPr>
          <a:xfrm>
            <a:off x="363538" y="4771029"/>
            <a:ext cx="8416925" cy="972671"/>
          </a:xfrm>
          <a:prstGeom prst="rect">
            <a:avLst/>
          </a:prstGeom>
          <a:noFill/>
          <a:ln>
            <a:noFill/>
          </a:ln>
        </p:spPr>
        <p:txBody>
          <a:bodyPr spcFirstLastPara="1" wrap="square" lIns="91425" tIns="45700" rIns="91425" bIns="45700" anchor="t" anchorCtr="0">
            <a:noAutofit/>
          </a:bodyPr>
          <a:lstStyle>
            <a:lvl1pPr lvl="0" algn="ctr">
              <a:spcBef>
                <a:spcPts val="300"/>
              </a:spcBef>
              <a:spcAft>
                <a:spcPts val="0"/>
              </a:spcAft>
              <a:buSzPts val="1980"/>
              <a:buNone/>
              <a:defRPr sz="1800">
                <a:solidFill>
                  <a:srgbClr val="3F3F3F"/>
                </a:solidFill>
              </a:defRPr>
            </a:lvl1pPr>
            <a:lvl2pPr lvl="1" algn="ctr">
              <a:spcBef>
                <a:spcPts val="600"/>
              </a:spcBef>
              <a:spcAft>
                <a:spcPts val="0"/>
              </a:spcAft>
              <a:buSzPts val="2420"/>
              <a:buNone/>
              <a:defRPr>
                <a:solidFill>
                  <a:schemeClr val="lt1"/>
                </a:solidFill>
              </a:defRPr>
            </a:lvl2pPr>
            <a:lvl3pPr lvl="2" algn="ctr">
              <a:spcBef>
                <a:spcPts val="600"/>
              </a:spcBef>
              <a:spcAft>
                <a:spcPts val="0"/>
              </a:spcAft>
              <a:buSzPts val="2200"/>
              <a:buNone/>
              <a:defRPr>
                <a:solidFill>
                  <a:schemeClr val="lt1"/>
                </a:solidFill>
              </a:defRPr>
            </a:lvl3pPr>
            <a:lvl4pPr lvl="3" algn="ctr">
              <a:spcBef>
                <a:spcPts val="600"/>
              </a:spcBef>
              <a:spcAft>
                <a:spcPts val="0"/>
              </a:spcAft>
              <a:buSzPts val="1980"/>
              <a:buNone/>
              <a:defRPr>
                <a:solidFill>
                  <a:schemeClr val="lt1"/>
                </a:solidFill>
              </a:defRPr>
            </a:lvl4pPr>
            <a:lvl5pPr lvl="4" algn="ctr">
              <a:spcBef>
                <a:spcPts val="600"/>
              </a:spcBef>
              <a:spcAft>
                <a:spcPts val="0"/>
              </a:spcAft>
              <a:buSzPts val="1980"/>
              <a:buNone/>
              <a:defRPr>
                <a:solidFill>
                  <a:schemeClr val="lt1"/>
                </a:solidFill>
              </a:defRPr>
            </a:lvl5pPr>
            <a:lvl6pPr lvl="5" algn="ctr">
              <a:spcBef>
                <a:spcPts val="360"/>
              </a:spcBef>
              <a:spcAft>
                <a:spcPts val="0"/>
              </a:spcAft>
              <a:buSzPts val="1980"/>
              <a:buNone/>
              <a:defRPr>
                <a:solidFill>
                  <a:schemeClr val="lt1"/>
                </a:solidFill>
              </a:defRPr>
            </a:lvl6pPr>
            <a:lvl7pPr lvl="6" algn="ctr">
              <a:spcBef>
                <a:spcPts val="360"/>
              </a:spcBef>
              <a:spcAft>
                <a:spcPts val="0"/>
              </a:spcAft>
              <a:buSzPts val="1980"/>
              <a:buNone/>
              <a:defRPr>
                <a:solidFill>
                  <a:schemeClr val="lt1"/>
                </a:solidFill>
              </a:defRPr>
            </a:lvl7pPr>
            <a:lvl8pPr lvl="7" algn="ctr">
              <a:spcBef>
                <a:spcPts val="360"/>
              </a:spcBef>
              <a:spcAft>
                <a:spcPts val="0"/>
              </a:spcAft>
              <a:buSzPts val="1980"/>
              <a:buNone/>
              <a:defRPr>
                <a:solidFill>
                  <a:schemeClr val="lt1"/>
                </a:solidFill>
              </a:defRPr>
            </a:lvl8pPr>
            <a:lvl9pPr lvl="8" algn="ctr">
              <a:spcBef>
                <a:spcPts val="360"/>
              </a:spcBef>
              <a:spcAft>
                <a:spcPts val="0"/>
              </a:spcAft>
              <a:buSzPts val="1980"/>
              <a:buNone/>
              <a:defRPr>
                <a:solidFill>
                  <a:schemeClr val="lt1"/>
                </a:solidFill>
              </a:defRPr>
            </a:lvl9pPr>
          </a:lstStyle>
          <a:p>
            <a:endParaRPr/>
          </a:p>
        </p:txBody>
      </p:sp>
      <p:sp>
        <p:nvSpPr>
          <p:cNvPr id="33" name="Google Shape;33;p6"/>
          <p:cNvSpPr>
            <a:spLocks noGrp="1"/>
          </p:cNvSpPr>
          <p:nvPr>
            <p:ph type="pic" idx="2"/>
          </p:nvPr>
        </p:nvSpPr>
        <p:spPr>
          <a:xfrm>
            <a:off x="1958474" y="363538"/>
            <a:ext cx="6814545" cy="2836862"/>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Autofit/>
          </a:bodyPr>
          <a:lstStyle>
            <a:lvl1pPr marR="0" lvl="0" algn="l" rtl="0">
              <a:spcBef>
                <a:spcPts val="2000"/>
              </a:spcBef>
              <a:spcAft>
                <a:spcPts val="0"/>
              </a:spcAft>
              <a:buClr>
                <a:srgbClr val="6DB7D7"/>
              </a:buClr>
              <a:buSzPts val="3520"/>
              <a:buFont typeface="Noto Sans Symbols"/>
              <a:buNone/>
              <a:defRPr sz="3200" b="0" i="0" u="none" strike="noStrike" cap="none">
                <a:solidFill>
                  <a:srgbClr val="404040"/>
                </a:solidFill>
                <a:latin typeface="Arial"/>
                <a:ea typeface="Arial"/>
                <a:cs typeface="Arial"/>
                <a:sym typeface="Arial"/>
              </a:defRPr>
            </a:lvl1pPr>
            <a:lvl2pPr marR="0" lvl="1" algn="l" rtl="0">
              <a:spcBef>
                <a:spcPts val="600"/>
              </a:spcBef>
              <a:spcAft>
                <a:spcPts val="0"/>
              </a:spcAft>
              <a:buClr>
                <a:srgbClr val="205C77"/>
              </a:buClr>
              <a:buSzPts val="3080"/>
              <a:buFont typeface="Noto Sans Symbols"/>
              <a:buNone/>
              <a:defRPr sz="2800" b="0" i="0" u="none" strike="noStrike" cap="none">
                <a:solidFill>
                  <a:srgbClr val="404040"/>
                </a:solidFill>
                <a:latin typeface="Arial"/>
                <a:ea typeface="Arial"/>
                <a:cs typeface="Arial"/>
                <a:sym typeface="Arial"/>
              </a:defRPr>
            </a:lvl2pPr>
            <a:lvl3pPr marR="0" lvl="2" algn="l" rtl="0">
              <a:spcBef>
                <a:spcPts val="600"/>
              </a:spcBef>
              <a:spcAft>
                <a:spcPts val="0"/>
              </a:spcAft>
              <a:buClr>
                <a:srgbClr val="6DB7D7"/>
              </a:buClr>
              <a:buSzPts val="2640"/>
              <a:buFont typeface="Noto Sans Symbols"/>
              <a:buNone/>
              <a:defRPr sz="2400" b="0" i="0" u="none" strike="noStrike" cap="none">
                <a:solidFill>
                  <a:srgbClr val="404040"/>
                </a:solidFill>
                <a:latin typeface="Arial"/>
                <a:ea typeface="Arial"/>
                <a:cs typeface="Arial"/>
                <a:sym typeface="Arial"/>
              </a:defRPr>
            </a:lvl3pPr>
            <a:lvl4pPr marR="0" lvl="3" algn="l" rtl="0">
              <a:spcBef>
                <a:spcPts val="600"/>
              </a:spcBef>
              <a:spcAft>
                <a:spcPts val="0"/>
              </a:spcAft>
              <a:buClr>
                <a:srgbClr val="205C77"/>
              </a:buClr>
              <a:buSzPts val="2200"/>
              <a:buFont typeface="Noto Sans Symbols"/>
              <a:buNone/>
              <a:defRPr sz="2000" b="0" i="0" u="none" strike="noStrike" cap="none">
                <a:solidFill>
                  <a:srgbClr val="404040"/>
                </a:solidFill>
                <a:latin typeface="Arial"/>
                <a:ea typeface="Arial"/>
                <a:cs typeface="Arial"/>
                <a:sym typeface="Arial"/>
              </a:defRPr>
            </a:lvl4pPr>
            <a:lvl5pPr marR="0" lvl="4" algn="l" rtl="0">
              <a:spcBef>
                <a:spcPts val="600"/>
              </a:spcBef>
              <a:spcAft>
                <a:spcPts val="0"/>
              </a:spcAft>
              <a:buClr>
                <a:srgbClr val="6DB7D7"/>
              </a:buClr>
              <a:buSzPts val="2200"/>
              <a:buFont typeface="Noto Sans Symbols"/>
              <a:buNone/>
              <a:defRPr sz="2000" b="0" i="0" u="none" strike="noStrike" cap="none">
                <a:solidFill>
                  <a:srgbClr val="404040"/>
                </a:solidFill>
                <a:latin typeface="Arial"/>
                <a:ea typeface="Arial"/>
                <a:cs typeface="Arial"/>
                <a:sym typeface="Arial"/>
              </a:defRPr>
            </a:lvl5pPr>
            <a:lvl6pPr marR="0" lvl="5"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6pPr>
            <a:lvl7pPr marR="0" lvl="6"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7pPr>
            <a:lvl8pPr marR="0" lvl="7"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8pPr>
            <a:lvl9pPr marR="0" lvl="8"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4600"/>
              <a:buFont typeface="Arial"/>
              <a:buNone/>
              <a:defRPr sz="46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anchor="t" anchorCtr="0">
            <a:noAutofit/>
          </a:bodyPr>
          <a:lstStyle>
            <a:lvl1pPr marL="457200" lvl="0" indent="-228600" algn="ctr">
              <a:spcBef>
                <a:spcPts val="300"/>
              </a:spcBef>
              <a:spcAft>
                <a:spcPts val="0"/>
              </a:spcAft>
              <a:buSzPts val="1980"/>
              <a:buNone/>
              <a:defRPr sz="1800">
                <a:solidFill>
                  <a:srgbClr val="3F3F3F"/>
                </a:solidFill>
              </a:defRPr>
            </a:lvl1pPr>
            <a:lvl2pPr marL="914400" lvl="1" indent="-228600" algn="l">
              <a:spcBef>
                <a:spcPts val="600"/>
              </a:spcBef>
              <a:spcAft>
                <a:spcPts val="0"/>
              </a:spcAft>
              <a:buSzPts val="1980"/>
              <a:buNone/>
              <a:defRPr sz="1800">
                <a:solidFill>
                  <a:schemeClr val="lt1"/>
                </a:solidFill>
              </a:defRPr>
            </a:lvl2pPr>
            <a:lvl3pPr marL="1371600" lvl="2" indent="-228600" algn="l">
              <a:spcBef>
                <a:spcPts val="600"/>
              </a:spcBef>
              <a:spcAft>
                <a:spcPts val="0"/>
              </a:spcAft>
              <a:buSzPts val="1760"/>
              <a:buNone/>
              <a:defRPr sz="1600">
                <a:solidFill>
                  <a:schemeClr val="lt1"/>
                </a:solidFill>
              </a:defRPr>
            </a:lvl3pPr>
            <a:lvl4pPr marL="1828800" lvl="3" indent="-228600" algn="l">
              <a:spcBef>
                <a:spcPts val="600"/>
              </a:spcBef>
              <a:spcAft>
                <a:spcPts val="0"/>
              </a:spcAft>
              <a:buSzPts val="1540"/>
              <a:buNone/>
              <a:defRPr sz="1400">
                <a:solidFill>
                  <a:schemeClr val="lt1"/>
                </a:solidFill>
              </a:defRPr>
            </a:lvl4pPr>
            <a:lvl5pPr marL="2286000" lvl="4" indent="-228600" algn="l">
              <a:spcBef>
                <a:spcPts val="600"/>
              </a:spcBef>
              <a:spcAft>
                <a:spcPts val="0"/>
              </a:spcAft>
              <a:buSzPts val="1540"/>
              <a:buNone/>
              <a:defRPr sz="1400">
                <a:solidFill>
                  <a:schemeClr val="lt1"/>
                </a:solidFill>
              </a:defRPr>
            </a:lvl5pPr>
            <a:lvl6pPr marL="2743200" lvl="5" indent="-228600" algn="l">
              <a:spcBef>
                <a:spcPts val="280"/>
              </a:spcBef>
              <a:spcAft>
                <a:spcPts val="0"/>
              </a:spcAft>
              <a:buSzPts val="1540"/>
              <a:buNone/>
              <a:defRPr sz="1400">
                <a:solidFill>
                  <a:schemeClr val="lt1"/>
                </a:solidFill>
              </a:defRPr>
            </a:lvl6pPr>
            <a:lvl7pPr marL="3200400" lvl="6" indent="-228600" algn="l">
              <a:spcBef>
                <a:spcPts val="280"/>
              </a:spcBef>
              <a:spcAft>
                <a:spcPts val="0"/>
              </a:spcAft>
              <a:buSzPts val="1540"/>
              <a:buNone/>
              <a:defRPr sz="1400">
                <a:solidFill>
                  <a:schemeClr val="lt1"/>
                </a:solidFill>
              </a:defRPr>
            </a:lvl7pPr>
            <a:lvl8pPr marL="3657600" lvl="7" indent="-228600" algn="l">
              <a:spcBef>
                <a:spcPts val="280"/>
              </a:spcBef>
              <a:spcAft>
                <a:spcPts val="0"/>
              </a:spcAft>
              <a:buSzPts val="1540"/>
              <a:buNone/>
              <a:defRPr sz="1400">
                <a:solidFill>
                  <a:schemeClr val="lt1"/>
                </a:solidFill>
              </a:defRPr>
            </a:lvl8pPr>
            <a:lvl9pPr marL="4114800" lvl="8" indent="-228600" algn="l">
              <a:spcBef>
                <a:spcPts val="280"/>
              </a:spcBef>
              <a:spcAft>
                <a:spcPts val="0"/>
              </a:spcAft>
              <a:buSzPts val="1540"/>
              <a:buNone/>
              <a:defRPr sz="14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8"/>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39" name="Google Shape;39;p8"/>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anchor="t" anchorCtr="0">
            <a:noAutofit/>
          </a:bodyPr>
          <a:lstStyle>
            <a:lvl1pPr marL="457200" lvl="0" indent="-368300" algn="l">
              <a:spcBef>
                <a:spcPts val="1600"/>
              </a:spcBef>
              <a:spcAft>
                <a:spcPts val="0"/>
              </a:spcAft>
              <a:buSzPts val="2200"/>
              <a:buChar char="⚫"/>
              <a:defRPr sz="2000">
                <a:solidFill>
                  <a:srgbClr val="404040"/>
                </a:solidFill>
              </a:defRPr>
            </a:lvl1pPr>
            <a:lvl2pPr marL="914400" lvl="1" indent="-354330" algn="l">
              <a:spcBef>
                <a:spcPts val="600"/>
              </a:spcBef>
              <a:spcAft>
                <a:spcPts val="0"/>
              </a:spcAft>
              <a:buSzPts val="1980"/>
              <a:buChar char="⚫"/>
              <a:defRPr sz="1800">
                <a:solidFill>
                  <a:srgbClr val="404040"/>
                </a:solidFill>
              </a:defRPr>
            </a:lvl2pPr>
            <a:lvl3pPr marL="1371600" lvl="2" indent="-354330" algn="l">
              <a:spcBef>
                <a:spcPts val="600"/>
              </a:spcBef>
              <a:spcAft>
                <a:spcPts val="0"/>
              </a:spcAft>
              <a:buSzPts val="1980"/>
              <a:buChar char="⚫"/>
              <a:defRPr sz="1800">
                <a:solidFill>
                  <a:srgbClr val="404040"/>
                </a:solidFill>
              </a:defRPr>
            </a:lvl3pPr>
            <a:lvl4pPr marL="1828800" lvl="3" indent="-354330" algn="l">
              <a:spcBef>
                <a:spcPts val="600"/>
              </a:spcBef>
              <a:spcAft>
                <a:spcPts val="0"/>
              </a:spcAft>
              <a:buSzPts val="1980"/>
              <a:buChar char="⚫"/>
              <a:defRPr sz="1800">
                <a:solidFill>
                  <a:srgbClr val="404040"/>
                </a:solidFill>
              </a:defRPr>
            </a:lvl4pPr>
            <a:lvl5pPr marL="2286000" lvl="4" indent="-354329" algn="l">
              <a:spcBef>
                <a:spcPts val="600"/>
              </a:spcBef>
              <a:spcAft>
                <a:spcPts val="0"/>
              </a:spcAft>
              <a:buSzPts val="1980"/>
              <a:buChar char="⚫"/>
              <a:defRPr sz="1800">
                <a:solidFill>
                  <a:srgbClr val="404040"/>
                </a:solidFill>
              </a:defRPr>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40" name="Google Shape;40;p8"/>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6DB7D7"/>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41" name="Google Shape;41;p8"/>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anchor="t" anchorCtr="0">
            <a:no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42" name="Google Shape;42;p8"/>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Tahoma"/>
              <a:buNone/>
              <a:defRPr>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1958475" y="196422"/>
            <a:ext cx="6789742"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3600"/>
              <a:buFont typeface="Arial"/>
              <a:buNone/>
              <a:defRPr sz="36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2"/>
          <p:cNvSpPr txBox="1">
            <a:spLocks noGrp="1"/>
          </p:cNvSpPr>
          <p:nvPr>
            <p:ph type="body" idx="1"/>
          </p:nvPr>
        </p:nvSpPr>
        <p:spPr>
          <a:xfrm>
            <a:off x="533398" y="1787855"/>
            <a:ext cx="4079545" cy="3889613"/>
          </a:xfrm>
          <a:prstGeom prst="rect">
            <a:avLst/>
          </a:prstGeom>
          <a:noFill/>
          <a:ln>
            <a:noFill/>
          </a:ln>
        </p:spPr>
        <p:txBody>
          <a:bodyPr spcFirstLastPara="1" wrap="square" lIns="91425" tIns="45700" rIns="91425" bIns="45700" anchor="t" anchorCtr="0">
            <a:noAutofit/>
          </a:bodyPr>
          <a:lstStyle>
            <a:lvl1pPr marL="457200" lvl="0" indent="-228600" algn="ctr">
              <a:spcBef>
                <a:spcPts val="600"/>
              </a:spcBef>
              <a:spcAft>
                <a:spcPts val="0"/>
              </a:spcAft>
              <a:buSzPts val="1980"/>
              <a:buNone/>
              <a:defRPr sz="1800">
                <a:solidFill>
                  <a:srgbClr val="404040"/>
                </a:solidFill>
              </a:defRPr>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53" name="Google Shape;53;p12"/>
          <p:cNvSpPr>
            <a:spLocks noGrp="1"/>
          </p:cNvSpPr>
          <p:nvPr>
            <p:ph type="pic" idx="2"/>
          </p:nvPr>
        </p:nvSpPr>
        <p:spPr>
          <a:xfrm>
            <a:off x="5090617" y="1773922"/>
            <a:ext cx="3657600" cy="3903547"/>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803"/>
              </a:srgbClr>
            </a:outerShdw>
          </a:effectLst>
        </p:spPr>
        <p:txBody>
          <a:bodyPr spcFirstLastPara="1" wrap="square" lIns="91425" tIns="45700" rIns="91425" bIns="45700" anchor="t" anchorCtr="0">
            <a:noAutofit/>
          </a:bodyPr>
          <a:lstStyle>
            <a:lvl1pPr marR="0" lvl="0" algn="l" rtl="0">
              <a:spcBef>
                <a:spcPts val="2000"/>
              </a:spcBef>
              <a:spcAft>
                <a:spcPts val="0"/>
              </a:spcAft>
              <a:buClr>
                <a:srgbClr val="6DB7D7"/>
              </a:buClr>
              <a:buSzPts val="3520"/>
              <a:buFont typeface="Noto Sans Symbols"/>
              <a:buNone/>
              <a:defRPr sz="3200" b="0" i="0" u="none" strike="noStrike" cap="none">
                <a:solidFill>
                  <a:srgbClr val="FEFEFE"/>
                </a:solidFill>
                <a:latin typeface="Century Gothic"/>
                <a:ea typeface="Century Gothic"/>
                <a:cs typeface="Century Gothic"/>
                <a:sym typeface="Century Gothic"/>
              </a:defRPr>
            </a:lvl1pPr>
            <a:lvl2pPr marR="0" lvl="1" algn="l" rtl="0">
              <a:spcBef>
                <a:spcPts val="600"/>
              </a:spcBef>
              <a:spcAft>
                <a:spcPts val="0"/>
              </a:spcAft>
              <a:buClr>
                <a:srgbClr val="205C77"/>
              </a:buClr>
              <a:buSzPts val="3080"/>
              <a:buFont typeface="Noto Sans Symbols"/>
              <a:buNone/>
              <a:defRPr sz="2800" b="0" i="0" u="none" strike="noStrike" cap="none">
                <a:solidFill>
                  <a:srgbClr val="404040"/>
                </a:solidFill>
                <a:latin typeface="Arial"/>
                <a:ea typeface="Arial"/>
                <a:cs typeface="Arial"/>
                <a:sym typeface="Arial"/>
              </a:defRPr>
            </a:lvl2pPr>
            <a:lvl3pPr marR="0" lvl="2" algn="l" rtl="0">
              <a:spcBef>
                <a:spcPts val="600"/>
              </a:spcBef>
              <a:spcAft>
                <a:spcPts val="0"/>
              </a:spcAft>
              <a:buClr>
                <a:srgbClr val="6DB7D7"/>
              </a:buClr>
              <a:buSzPts val="2640"/>
              <a:buFont typeface="Noto Sans Symbols"/>
              <a:buNone/>
              <a:defRPr sz="2400" b="0" i="0" u="none" strike="noStrike" cap="none">
                <a:solidFill>
                  <a:srgbClr val="404040"/>
                </a:solidFill>
                <a:latin typeface="Arial"/>
                <a:ea typeface="Arial"/>
                <a:cs typeface="Arial"/>
                <a:sym typeface="Arial"/>
              </a:defRPr>
            </a:lvl3pPr>
            <a:lvl4pPr marR="0" lvl="3" algn="l" rtl="0">
              <a:spcBef>
                <a:spcPts val="600"/>
              </a:spcBef>
              <a:spcAft>
                <a:spcPts val="0"/>
              </a:spcAft>
              <a:buClr>
                <a:srgbClr val="205C77"/>
              </a:buClr>
              <a:buSzPts val="2200"/>
              <a:buFont typeface="Noto Sans Symbols"/>
              <a:buNone/>
              <a:defRPr sz="2000" b="0" i="0" u="none" strike="noStrike" cap="none">
                <a:solidFill>
                  <a:srgbClr val="404040"/>
                </a:solidFill>
                <a:latin typeface="Arial"/>
                <a:ea typeface="Arial"/>
                <a:cs typeface="Arial"/>
                <a:sym typeface="Arial"/>
              </a:defRPr>
            </a:lvl4pPr>
            <a:lvl5pPr marR="0" lvl="4" algn="l" rtl="0">
              <a:spcBef>
                <a:spcPts val="600"/>
              </a:spcBef>
              <a:spcAft>
                <a:spcPts val="0"/>
              </a:spcAft>
              <a:buClr>
                <a:srgbClr val="6DB7D7"/>
              </a:buClr>
              <a:buSzPts val="2200"/>
              <a:buFont typeface="Noto Sans Symbols"/>
              <a:buNone/>
              <a:defRPr sz="2000" b="0" i="0" u="none" strike="noStrike" cap="none">
                <a:solidFill>
                  <a:srgbClr val="404040"/>
                </a:solidFill>
                <a:latin typeface="Arial"/>
                <a:ea typeface="Arial"/>
                <a:cs typeface="Arial"/>
                <a:sym typeface="Arial"/>
              </a:defRPr>
            </a:lvl5pPr>
            <a:lvl6pPr marR="0" lvl="5"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6pPr>
            <a:lvl7pPr marR="0" lvl="6"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7pPr>
            <a:lvl8pPr marR="0" lvl="7" algn="l" rtl="0">
              <a:spcBef>
                <a:spcPts val="400"/>
              </a:spcBef>
              <a:spcAft>
                <a:spcPts val="0"/>
              </a:spcAft>
              <a:buClr>
                <a:schemeClr val="accent2"/>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8pPr>
            <a:lvl9pPr marR="0" lvl="8" algn="l" rtl="0">
              <a:spcBef>
                <a:spcPts val="400"/>
              </a:spcBef>
              <a:spcAft>
                <a:spcPts val="0"/>
              </a:spcAft>
              <a:buClr>
                <a:srgbClr val="6DB7D7"/>
              </a:buClr>
              <a:buSzPts val="2200"/>
              <a:buFont typeface="Noto Sans Symbols"/>
              <a:buNone/>
              <a:defRPr sz="2000" b="0" i="0" u="none" strike="noStrike" cap="none">
                <a:solidFill>
                  <a:srgbClr val="FEFEFE"/>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rot="5400000">
            <a:off x="2398713" y="-249237"/>
            <a:ext cx="4343400" cy="8042276"/>
          </a:xfrm>
          <a:prstGeom prst="rect">
            <a:avLst/>
          </a:prstGeom>
          <a:noFill/>
          <a:ln>
            <a:noFill/>
          </a:ln>
        </p:spPr>
        <p:txBody>
          <a:bodyPr spcFirstLastPara="1" wrap="square" lIns="91425" tIns="45700" rIns="91425" bIns="45700" anchor="t" anchorCtr="0">
            <a:no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rot="5400000">
            <a:off x="5344142" y="2393951"/>
            <a:ext cx="5575300" cy="1524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a:spLocks noGrp="1"/>
          </p:cNvSpPr>
          <p:nvPr>
            <p:ph type="body" idx="1"/>
          </p:nvPr>
        </p:nvSpPr>
        <p:spPr>
          <a:xfrm rot="5400000">
            <a:off x="1106487" y="-188912"/>
            <a:ext cx="5575300" cy="6689726"/>
          </a:xfrm>
          <a:prstGeom prst="rect">
            <a:avLst/>
          </a:prstGeom>
          <a:noFill/>
          <a:ln>
            <a:noFill/>
          </a:ln>
        </p:spPr>
        <p:txBody>
          <a:bodyPr spcFirstLastPara="1" wrap="square" lIns="91425" tIns="45700" rIns="91425" bIns="45700" anchor="t" anchorCtr="0">
            <a:no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Autofit/>
          </a:bodyPr>
          <a:lstStyle>
            <a:lvl1pPr marL="457200" marR="0" lvl="0" indent="-396240" algn="l" rtl="0">
              <a:spcBef>
                <a:spcPts val="2000"/>
              </a:spcBef>
              <a:spcAft>
                <a:spcPts val="0"/>
              </a:spcAft>
              <a:buClr>
                <a:srgbClr val="6DB7D7"/>
              </a:buClr>
              <a:buSzPts val="2640"/>
              <a:buFont typeface="Noto Sans Symbols"/>
              <a:buChar char="⚫"/>
              <a:defRPr sz="2400" b="0" i="0" u="none" strike="noStrike" cap="none">
                <a:solidFill>
                  <a:srgbClr val="404040"/>
                </a:solidFill>
                <a:latin typeface="Arial"/>
                <a:ea typeface="Arial"/>
                <a:cs typeface="Arial"/>
                <a:sym typeface="Arial"/>
              </a:defRPr>
            </a:lvl1pPr>
            <a:lvl2pPr marL="914400" marR="0" lvl="1" indent="-382269" algn="l" rtl="0">
              <a:spcBef>
                <a:spcPts val="600"/>
              </a:spcBef>
              <a:spcAft>
                <a:spcPts val="0"/>
              </a:spcAft>
              <a:buClr>
                <a:srgbClr val="205C77"/>
              </a:buClr>
              <a:buSzPts val="2420"/>
              <a:buFont typeface="Noto Sans Symbols"/>
              <a:buChar char="⚫"/>
              <a:defRPr sz="2200" b="0" i="0" u="none" strike="noStrike" cap="none">
                <a:solidFill>
                  <a:srgbClr val="404040"/>
                </a:solidFill>
                <a:latin typeface="Arial"/>
                <a:ea typeface="Arial"/>
                <a:cs typeface="Arial"/>
                <a:sym typeface="Arial"/>
              </a:defRPr>
            </a:lvl2pPr>
            <a:lvl3pPr marL="1371600" marR="0" lvl="2" indent="-368300" algn="l" rtl="0">
              <a:spcBef>
                <a:spcPts val="600"/>
              </a:spcBef>
              <a:spcAft>
                <a:spcPts val="0"/>
              </a:spcAft>
              <a:buClr>
                <a:srgbClr val="6DB7D7"/>
              </a:buClr>
              <a:buSzPts val="2200"/>
              <a:buFont typeface="Noto Sans Symbols"/>
              <a:buChar char="⚫"/>
              <a:defRPr sz="2000" b="0" i="0" u="none" strike="noStrike" cap="none">
                <a:solidFill>
                  <a:srgbClr val="404040"/>
                </a:solidFill>
                <a:latin typeface="Arial"/>
                <a:ea typeface="Arial"/>
                <a:cs typeface="Arial"/>
                <a:sym typeface="Arial"/>
              </a:defRPr>
            </a:lvl3pPr>
            <a:lvl4pPr marL="1828800" marR="0" lvl="3" indent="-354330" algn="l" rtl="0">
              <a:spcBef>
                <a:spcPts val="600"/>
              </a:spcBef>
              <a:spcAft>
                <a:spcPts val="0"/>
              </a:spcAft>
              <a:buClr>
                <a:srgbClr val="205C77"/>
              </a:buClr>
              <a:buSzPts val="1980"/>
              <a:buFont typeface="Noto Sans Symbols"/>
              <a:buChar char="⚫"/>
              <a:defRPr sz="1800" b="0" i="0" u="none" strike="noStrike" cap="none">
                <a:solidFill>
                  <a:srgbClr val="404040"/>
                </a:solidFill>
                <a:latin typeface="Arial"/>
                <a:ea typeface="Arial"/>
                <a:cs typeface="Arial"/>
                <a:sym typeface="Arial"/>
              </a:defRPr>
            </a:lvl4pPr>
            <a:lvl5pPr marL="2286000" marR="0" lvl="4" indent="-354329" algn="l" rtl="0">
              <a:spcBef>
                <a:spcPts val="600"/>
              </a:spcBef>
              <a:spcAft>
                <a:spcPts val="0"/>
              </a:spcAft>
              <a:buClr>
                <a:srgbClr val="6DB7D7"/>
              </a:buClr>
              <a:buSzPts val="1980"/>
              <a:buFont typeface="Noto Sans Symbols"/>
              <a:buChar char="⚫"/>
              <a:defRPr sz="1800" b="0" i="0" u="none" strike="noStrike" cap="none">
                <a:solidFill>
                  <a:srgbClr val="404040"/>
                </a:solidFill>
                <a:latin typeface="Arial"/>
                <a:ea typeface="Arial"/>
                <a:cs typeface="Arial"/>
                <a:sym typeface="Arial"/>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6pPr>
            <a:lvl7pPr marL="3200400" marR="0" lvl="6" indent="-354329" algn="l" rtl="0">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8pPr>
            <a:lvl9pPr marL="4114800" marR="0" lvl="8" indent="-354329" algn="l" rtl="0">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9pPr>
          </a:lstStyle>
          <a:p>
            <a:endParaRPr/>
          </a:p>
        </p:txBody>
      </p:sp>
      <p:sp>
        <p:nvSpPr>
          <p:cNvPr id="12" name="Google Shape;12;p1"/>
          <p:cNvSpPr txBox="1"/>
          <p:nvPr/>
        </p:nvSpPr>
        <p:spPr>
          <a:xfrm>
            <a:off x="548640" y="6543378"/>
            <a:ext cx="8042276" cy="36576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small">
                <a:solidFill>
                  <a:schemeClr val="lt1"/>
                </a:solidFill>
                <a:latin typeface="Century Gothic"/>
                <a:ea typeface="Century Gothic"/>
                <a:cs typeface="Century Gothic"/>
                <a:sym typeface="Century Gothic"/>
              </a:rPr>
              <a:t>© Edvotek, the Biotechnology Education Company - www.edvotek.com - 1.800.EDVOTEK</a:t>
            </a:r>
            <a:endParaRPr/>
          </a:p>
          <a:p>
            <a:pPr marL="0" marR="0" lvl="0" indent="0" algn="ctr" rtl="0">
              <a:spcBef>
                <a:spcPts val="0"/>
              </a:spcBef>
              <a:spcAft>
                <a:spcPts val="0"/>
              </a:spcAft>
              <a:buNone/>
            </a:pPr>
            <a:endParaRPr sz="1500" b="0" i="0" u="none" strike="noStrike" cap="small">
              <a:solidFill>
                <a:schemeClr val="dk1"/>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8" r:id="rId7"/>
    <p:sldLayoutId id="2147483659" r:id="rId8"/>
    <p:sldLayoutId id="2147483660" r:id="rId9"/>
    <p:sldLayoutId id="2147483662"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s://health-innovations.org/2015/07/22/worlds-first-case-of-long-term-remission-12-years-in-an-hiv-infected-child-to-be-presented/" TargetMode="External"/><Relationship Id="rId5" Type="http://schemas.openxmlformats.org/officeDocument/2006/relationships/image" Target="../media/image26.jp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wellcomecollection.org/articles/Wh7FdCkAACsAoMiW"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hyperlink" Target="https://twitter.com/edvotek" TargetMode="External"/><Relationship Id="rId3" Type="http://schemas.openxmlformats.org/officeDocument/2006/relationships/image" Target="../media/image37.jpeg"/><Relationship Id="rId7" Type="http://schemas.openxmlformats.org/officeDocument/2006/relationships/hyperlink" Target="http://www.facebook.com/edvotek"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www.youtube.com/EdvotekInc" TargetMode="External"/><Relationship Id="rId5" Type="http://schemas.openxmlformats.org/officeDocument/2006/relationships/hyperlink" Target="http://www.edvotek.com/" TargetMode="External"/><Relationship Id="rId4" Type="http://schemas.openxmlformats.org/officeDocument/2006/relationships/hyperlink" Target="https://forms.gle/nN19Lwb5ajYVJ3N47" TargetMode="External"/><Relationship Id="rId9" Type="http://schemas.openxmlformats.org/officeDocument/2006/relationships/hyperlink" Target="https://www.instagram.com/edvote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tif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12.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6" name="Google Shape;66;p15"/>
          <p:cNvSpPr txBox="1"/>
          <p:nvPr/>
        </p:nvSpPr>
        <p:spPr>
          <a:xfrm>
            <a:off x="0" y="1721640"/>
            <a:ext cx="9144000" cy="4120572"/>
          </a:xfrm>
          <a:prstGeom prst="rect">
            <a:avLst/>
          </a:prstGeom>
          <a:noFill/>
          <a:ln>
            <a:noFill/>
          </a:ln>
        </p:spPr>
        <p:txBody>
          <a:bodyPr spcFirstLastPara="1" wrap="square" lIns="91425" tIns="45700" rIns="91425" bIns="45700" anchor="b" anchorCtr="0">
            <a:noAutofit/>
          </a:bodyPr>
          <a:lstStyle/>
          <a:p>
            <a:pPr lvl="0" algn="ctr">
              <a:buClr>
                <a:schemeClr val="accent1"/>
              </a:buClr>
              <a:buSzPts val="3200"/>
            </a:pPr>
            <a:r>
              <a:rPr lang="en-US" sz="3800" b="1" dirty="0">
                <a:solidFill>
                  <a:srgbClr val="012D88"/>
                </a:solidFill>
                <a:latin typeface="Lato" panose="020F0502020204030203" pitchFamily="34" charset="77"/>
                <a:ea typeface="Century Gothic"/>
                <a:cs typeface="Century Gothic"/>
                <a:sym typeface="Century Gothic"/>
              </a:rPr>
              <a:t>Teaching the ELISA using Public Health: HIV Biology and Detection</a:t>
            </a:r>
          </a:p>
          <a:p>
            <a:pPr lvl="0" algn="ctr">
              <a:buClr>
                <a:schemeClr val="accent1"/>
              </a:buClr>
              <a:buSzPts val="3200"/>
            </a:pPr>
            <a:endParaRPr lang="en-US" sz="2400" dirty="0">
              <a:solidFill>
                <a:srgbClr val="012D88"/>
              </a:solidFill>
              <a:latin typeface="Lato" panose="020F0502020204030203" pitchFamily="34" charset="77"/>
              <a:ea typeface="Century Gothic"/>
              <a:cs typeface="Century Gothic"/>
              <a:sym typeface="Century Gothic"/>
            </a:endParaRPr>
          </a:p>
          <a:p>
            <a:pPr marL="0" marR="0" lvl="0" indent="0" algn="ctr" rtl="0">
              <a:spcBef>
                <a:spcPts val="0"/>
              </a:spcBef>
              <a:spcAft>
                <a:spcPts val="0"/>
              </a:spcAft>
              <a:buClr>
                <a:schemeClr val="accent1"/>
              </a:buClr>
              <a:buSzPts val="3200"/>
              <a:buFont typeface="Century Gothic"/>
              <a:buNone/>
            </a:pPr>
            <a:r>
              <a:rPr lang="en-US" sz="2400" dirty="0">
                <a:solidFill>
                  <a:srgbClr val="012D88"/>
                </a:solidFill>
                <a:latin typeface="Lato" panose="020F0502020204030203" pitchFamily="34" charset="77"/>
                <a:ea typeface="Century Gothic"/>
                <a:cs typeface="Century Gothic"/>
                <a:sym typeface="Century Gothic"/>
              </a:rPr>
              <a:t>Danielle R. </a:t>
            </a:r>
            <a:r>
              <a:rPr lang="en-US" sz="2400" dirty="0" err="1">
                <a:solidFill>
                  <a:srgbClr val="012D88"/>
                </a:solidFill>
                <a:latin typeface="Lato" panose="020F0502020204030203" pitchFamily="34" charset="77"/>
                <a:ea typeface="Century Gothic"/>
                <a:cs typeface="Century Gothic"/>
                <a:sym typeface="Century Gothic"/>
              </a:rPr>
              <a:t>Snowflack</a:t>
            </a:r>
            <a:r>
              <a:rPr lang="en-US" sz="2400" dirty="0">
                <a:solidFill>
                  <a:srgbClr val="012D88"/>
                </a:solidFill>
                <a:latin typeface="Lato" panose="020F0502020204030203" pitchFamily="34" charset="77"/>
                <a:ea typeface="Century Gothic"/>
                <a:cs typeface="Century Gothic"/>
                <a:sym typeface="Century Gothic"/>
              </a:rPr>
              <a:t>, Ph.D.</a:t>
            </a:r>
          </a:p>
          <a:p>
            <a:pPr marL="0" marR="0" lvl="0" indent="0" algn="ctr" rtl="0">
              <a:spcBef>
                <a:spcPts val="0"/>
              </a:spcBef>
              <a:spcAft>
                <a:spcPts val="0"/>
              </a:spcAft>
              <a:buClr>
                <a:schemeClr val="accent1"/>
              </a:buClr>
              <a:buSzPts val="3200"/>
              <a:buFont typeface="Century Gothic"/>
              <a:buNone/>
            </a:pPr>
            <a:r>
              <a:rPr lang="en-US" sz="2400" dirty="0" err="1">
                <a:solidFill>
                  <a:srgbClr val="012D88"/>
                </a:solidFill>
                <a:latin typeface="Lato" panose="020F0502020204030203" pitchFamily="34" charset="77"/>
                <a:ea typeface="Century Gothic"/>
                <a:cs typeface="Century Gothic"/>
                <a:sym typeface="Century Gothic"/>
              </a:rPr>
              <a:t>www.edvotek.com</a:t>
            </a:r>
            <a:endParaRPr lang="en-US" sz="2400" dirty="0">
              <a:solidFill>
                <a:srgbClr val="012D88"/>
              </a:solidFill>
              <a:latin typeface="Lato" panose="020F0502020204030203" pitchFamily="34" charset="77"/>
              <a:ea typeface="Century Gothic"/>
              <a:cs typeface="Century Gothic"/>
              <a:sym typeface="Century Gothic"/>
            </a:endParaRPr>
          </a:p>
        </p:txBody>
      </p:sp>
      <p:pic>
        <p:nvPicPr>
          <p:cNvPr id="3" name="Picture 2" descr="A person sitting on a table&#10;&#10;Description automatically generated">
            <a:extLst>
              <a:ext uri="{FF2B5EF4-FFF2-40B4-BE49-F238E27FC236}">
                <a16:creationId xmlns:a16="http://schemas.microsoft.com/office/drawing/2014/main" id="{C57C7E27-C431-754A-A318-8AE822607E9F}"/>
              </a:ext>
            </a:extLst>
          </p:cNvPr>
          <p:cNvPicPr>
            <a:picLocks noChangeAspect="1"/>
          </p:cNvPicPr>
          <p:nvPr/>
        </p:nvPicPr>
        <p:blipFill>
          <a:blip r:embed="rId3"/>
          <a:stretch>
            <a:fillRect/>
          </a:stretch>
        </p:blipFill>
        <p:spPr>
          <a:xfrm>
            <a:off x="113745" y="136007"/>
            <a:ext cx="8916510" cy="28157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z="3400" b="1" dirty="0">
                <a:solidFill>
                  <a:srgbClr val="012D88"/>
                </a:solidFill>
                <a:latin typeface="Lato" panose="020F0502020204030203" pitchFamily="34" charset="77"/>
              </a:rPr>
              <a:t>Antibodies Distinguish Between “Self” and “Non-self” </a:t>
            </a:r>
          </a:p>
        </p:txBody>
      </p:sp>
      <p:pic>
        <p:nvPicPr>
          <p:cNvPr id="8" name="Content Placeholder 7" descr="267_01.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770021" y="2091490"/>
            <a:ext cx="3298842" cy="2675020"/>
          </a:xfrm>
        </p:spPr>
      </p:pic>
      <p:sp>
        <p:nvSpPr>
          <p:cNvPr id="3" name="Content Placeholder 2"/>
          <p:cNvSpPr>
            <a:spLocks noGrp="1"/>
          </p:cNvSpPr>
          <p:nvPr>
            <p:ph sz="half" idx="2"/>
          </p:nvPr>
        </p:nvSpPr>
        <p:spPr>
          <a:xfrm>
            <a:off x="4751071" y="1522927"/>
            <a:ext cx="3840480" cy="4343400"/>
          </a:xfrm>
        </p:spPr>
        <p:txBody>
          <a:bodyPr>
            <a:normAutofit/>
          </a:bodyPr>
          <a:lstStyle/>
          <a:p>
            <a:pPr>
              <a:buFont typeface="Arial" panose="020B0604020202020204" pitchFamily="34" charset="0"/>
              <a:buChar char="•"/>
            </a:pPr>
            <a:r>
              <a:rPr lang="en-US" dirty="0">
                <a:latin typeface="Lato" panose="020F0502020204030203" pitchFamily="34" charset="77"/>
              </a:rPr>
              <a:t>Antibody molecules comprise four linked polypeptide chains: two “heavy chains” and two “light chains” that are connected by disulfide bonds.</a:t>
            </a:r>
          </a:p>
          <a:p>
            <a:pPr>
              <a:buFont typeface="Arial" panose="020B0604020202020204" pitchFamily="34" charset="0"/>
              <a:buChar char="•"/>
            </a:pPr>
            <a:r>
              <a:rPr lang="en-US" dirty="0">
                <a:latin typeface="Lato" panose="020F0502020204030203" pitchFamily="34" charset="77"/>
              </a:rPr>
              <a:t>The amino acid sequence of the antigen binding site is variable, allowing each antibody to recognize a unique </a:t>
            </a:r>
            <a:r>
              <a:rPr lang="en-US" b="1" dirty="0">
                <a:latin typeface="Lato" panose="020F0502020204030203" pitchFamily="34" charset="77"/>
              </a:rPr>
              <a:t>epitope</a:t>
            </a:r>
            <a:r>
              <a:rPr lang="en-US" dirty="0">
                <a:latin typeface="Lato" panose="020F0502020204030203" pitchFamily="34" charset="77"/>
              </a:rPr>
              <a:t> (a particular location within an antigen).  </a:t>
            </a:r>
          </a:p>
        </p:txBody>
      </p:sp>
      <p:pic>
        <p:nvPicPr>
          <p:cNvPr id="5" name="Picture 4" descr="A picture containing indoor, laptop, computer, table&#10;&#10;Description automatically generated">
            <a:extLst>
              <a:ext uri="{FF2B5EF4-FFF2-40B4-BE49-F238E27FC236}">
                <a16:creationId xmlns:a16="http://schemas.microsoft.com/office/drawing/2014/main" id="{C0E0A76F-F134-6348-BD0A-046142814F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337" y="2091490"/>
            <a:ext cx="4622734" cy="2675020"/>
          </a:xfrm>
          <a:prstGeom prst="rect">
            <a:avLst/>
          </a:prstGeom>
        </p:spPr>
      </p:pic>
    </p:spTree>
    <p:extLst>
      <p:ext uri="{BB962C8B-B14F-4D97-AF65-F5344CB8AC3E}">
        <p14:creationId xmlns:p14="http://schemas.microsoft.com/office/powerpoint/2010/main" val="122977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B8D25-E69E-F841-8236-13C51FB96B81}"/>
              </a:ext>
            </a:extLst>
          </p:cNvPr>
          <p:cNvSpPr>
            <a:spLocks noGrp="1"/>
          </p:cNvSpPr>
          <p:nvPr>
            <p:ph type="title"/>
          </p:nvPr>
        </p:nvSpPr>
        <p:spPr>
          <a:xfrm>
            <a:off x="670593" y="107576"/>
            <a:ext cx="7920958" cy="1336956"/>
          </a:xfrm>
        </p:spPr>
        <p:txBody>
          <a:bodyPr anchor="ctr"/>
          <a:lstStyle/>
          <a:p>
            <a:r>
              <a:rPr lang="en-US" b="1" dirty="0">
                <a:solidFill>
                  <a:srgbClr val="012D88"/>
                </a:solidFill>
                <a:latin typeface="Lato" panose="020F0502020204030203" pitchFamily="34" charset="77"/>
              </a:rPr>
              <a:t>The Immune System Produces Many Antibodies to Detect an Antigen</a:t>
            </a:r>
          </a:p>
        </p:txBody>
      </p:sp>
      <p:sp>
        <p:nvSpPr>
          <p:cNvPr id="3" name="Content Placeholder 2">
            <a:extLst>
              <a:ext uri="{FF2B5EF4-FFF2-40B4-BE49-F238E27FC236}">
                <a16:creationId xmlns:a16="http://schemas.microsoft.com/office/drawing/2014/main" id="{77041345-7B47-D84C-8004-147654C3984F}"/>
              </a:ext>
            </a:extLst>
          </p:cNvPr>
          <p:cNvSpPr>
            <a:spLocks noGrp="1"/>
          </p:cNvSpPr>
          <p:nvPr>
            <p:ph sz="half" idx="1"/>
          </p:nvPr>
        </p:nvSpPr>
        <p:spPr>
          <a:xfrm>
            <a:off x="549274" y="1522927"/>
            <a:ext cx="7920958" cy="1336956"/>
          </a:xfrm>
        </p:spPr>
        <p:txBody>
          <a:bodyPr>
            <a:normAutofit/>
          </a:bodyPr>
          <a:lstStyle/>
          <a:p>
            <a:pPr marL="60960" indent="0" algn="ctr">
              <a:buNone/>
            </a:pPr>
            <a:r>
              <a:rPr lang="en-US" sz="2400" dirty="0">
                <a:latin typeface="Lato" panose="020F0502020204030203" pitchFamily="34" charset="77"/>
              </a:rPr>
              <a:t>Antibodies can be </a:t>
            </a:r>
            <a:r>
              <a:rPr lang="en-US" sz="2400" b="1" dirty="0">
                <a:latin typeface="Lato" panose="020F0502020204030203" pitchFamily="34" charset="77"/>
              </a:rPr>
              <a:t>polyclonal </a:t>
            </a:r>
            <a:r>
              <a:rPr lang="en-US" sz="2400" dirty="0">
                <a:latin typeface="Lato" panose="020F0502020204030203" pitchFamily="34" charset="77"/>
              </a:rPr>
              <a:t>(heterogeneous mixture) or </a:t>
            </a:r>
            <a:r>
              <a:rPr lang="en-US" sz="2400" b="1" dirty="0">
                <a:latin typeface="Lato" panose="020F0502020204030203" pitchFamily="34" charset="77"/>
              </a:rPr>
              <a:t>monoclonal </a:t>
            </a:r>
            <a:r>
              <a:rPr lang="en-US" sz="2400" dirty="0">
                <a:latin typeface="Lato" panose="020F0502020204030203" pitchFamily="34" charset="77"/>
              </a:rPr>
              <a:t>(directed against a single epitope).</a:t>
            </a:r>
          </a:p>
        </p:txBody>
      </p:sp>
      <p:pic>
        <p:nvPicPr>
          <p:cNvPr id="5" name="Picture 4">
            <a:extLst>
              <a:ext uri="{FF2B5EF4-FFF2-40B4-BE49-F238E27FC236}">
                <a16:creationId xmlns:a16="http://schemas.microsoft.com/office/drawing/2014/main" id="{C8E392F2-4092-874F-9BD5-D479059FBDE2}"/>
              </a:ext>
            </a:extLst>
          </p:cNvPr>
          <p:cNvPicPr>
            <a:picLocks noChangeAspect="1"/>
          </p:cNvPicPr>
          <p:nvPr/>
        </p:nvPicPr>
        <p:blipFill>
          <a:blip r:embed="rId3"/>
          <a:stretch>
            <a:fillRect/>
          </a:stretch>
        </p:blipFill>
        <p:spPr>
          <a:xfrm>
            <a:off x="1614153" y="3092826"/>
            <a:ext cx="5791200" cy="2336800"/>
          </a:xfrm>
          <a:prstGeom prst="rect">
            <a:avLst/>
          </a:prstGeom>
        </p:spPr>
      </p:pic>
      <p:sp>
        <p:nvSpPr>
          <p:cNvPr id="6" name="TextBox 5">
            <a:extLst>
              <a:ext uri="{FF2B5EF4-FFF2-40B4-BE49-F238E27FC236}">
                <a16:creationId xmlns:a16="http://schemas.microsoft.com/office/drawing/2014/main" id="{9F3EBB1C-EF64-2E4D-BD0E-7FCD9D6C9520}"/>
              </a:ext>
            </a:extLst>
          </p:cNvPr>
          <p:cNvSpPr txBox="1"/>
          <p:nvPr/>
        </p:nvSpPr>
        <p:spPr>
          <a:xfrm>
            <a:off x="2799221" y="5448310"/>
            <a:ext cx="3663701" cy="307777"/>
          </a:xfrm>
          <a:prstGeom prst="rect">
            <a:avLst/>
          </a:prstGeom>
          <a:noFill/>
        </p:spPr>
        <p:txBody>
          <a:bodyPr wrap="square" rtlCol="0">
            <a:spAutoFit/>
          </a:bodyPr>
          <a:lstStyle/>
          <a:p>
            <a:r>
              <a:rPr lang="en-US" dirty="0">
                <a:latin typeface="Lato Hairline" panose="020F0202020204030203" pitchFamily="34" charset="77"/>
              </a:rPr>
              <a:t>Image credit: </a:t>
            </a:r>
            <a:r>
              <a:rPr lang="en-US" dirty="0" err="1">
                <a:latin typeface="Lato Hairline" panose="020F0202020204030203" pitchFamily="34" charset="77"/>
              </a:rPr>
              <a:t>www.creative-diagnostics.com</a:t>
            </a:r>
            <a:endParaRPr lang="en-US" dirty="0">
              <a:latin typeface="Lato Hairline" panose="020F0202020204030203" pitchFamily="34" charset="77"/>
            </a:endParaRPr>
          </a:p>
        </p:txBody>
      </p:sp>
      <p:pic>
        <p:nvPicPr>
          <p:cNvPr id="7" name="Picture 6" descr="A picture containing outdoor, water, man, holding&#10;&#10;Description automatically generated">
            <a:extLst>
              <a:ext uri="{FF2B5EF4-FFF2-40B4-BE49-F238E27FC236}">
                <a16:creationId xmlns:a16="http://schemas.microsoft.com/office/drawing/2014/main" id="{7AF2F30D-E118-004D-911C-C2C61671BA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3752"/>
          <a:stretch/>
        </p:blipFill>
        <p:spPr>
          <a:xfrm>
            <a:off x="1614152" y="2240854"/>
            <a:ext cx="5791199" cy="3515233"/>
          </a:xfrm>
          <a:prstGeom prst="rect">
            <a:avLst/>
          </a:prstGeom>
        </p:spPr>
      </p:pic>
    </p:spTree>
    <p:extLst>
      <p:ext uri="{BB962C8B-B14F-4D97-AF65-F5344CB8AC3E}">
        <p14:creationId xmlns:p14="http://schemas.microsoft.com/office/powerpoint/2010/main" val="13739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9275" y="107576"/>
            <a:ext cx="8042276" cy="1336956"/>
          </a:xfrm>
        </p:spPr>
        <p:txBody>
          <a:bodyPr anchor="ctr">
            <a:normAutofit/>
          </a:bodyPr>
          <a:lstStyle/>
          <a:p>
            <a:r>
              <a:rPr lang="en-US" b="1" dirty="0">
                <a:solidFill>
                  <a:srgbClr val="012D88"/>
                </a:solidFill>
                <a:latin typeface="Lato" panose="020F0502020204030203" pitchFamily="34" charset="77"/>
              </a:rPr>
              <a:t>The ELISA Detects Specific Antigens in Complex Mixtures</a:t>
            </a:r>
          </a:p>
        </p:txBody>
      </p:sp>
      <p:sp>
        <p:nvSpPr>
          <p:cNvPr id="8" name="Content Placeholder 7"/>
          <p:cNvSpPr>
            <a:spLocks noGrp="1"/>
          </p:cNvSpPr>
          <p:nvPr>
            <p:ph sz="half" idx="1"/>
          </p:nvPr>
        </p:nvSpPr>
        <p:spPr/>
        <p:txBody>
          <a:bodyPr>
            <a:normAutofit fontScale="85000" lnSpcReduction="20000"/>
          </a:bodyPr>
          <a:lstStyle/>
          <a:p>
            <a:pPr marL="518160" indent="-457200">
              <a:buClr>
                <a:srgbClr val="012D88"/>
              </a:buClr>
              <a:buSzPct val="100000"/>
              <a:buFont typeface="+mj-lt"/>
              <a:buAutoNum type="arabicPeriod"/>
            </a:pPr>
            <a:r>
              <a:rPr lang="en-US" dirty="0">
                <a:solidFill>
                  <a:schemeClr val="tx1"/>
                </a:solidFill>
                <a:latin typeface="Lato" panose="020F0502020204030203" pitchFamily="34" charset="77"/>
              </a:rPr>
              <a:t>The sample is added to the wells of the microtiter plate, where it adheres to the plastic through hydrophobic and electrostatic interactions.  </a:t>
            </a:r>
          </a:p>
          <a:p>
            <a:pPr marL="518160" indent="-457200">
              <a:buClr>
                <a:srgbClr val="012D88"/>
              </a:buClr>
              <a:buSzPct val="100000"/>
              <a:buFont typeface="+mj-lt"/>
              <a:buAutoNum type="arabicPeriod"/>
            </a:pPr>
            <a:r>
              <a:rPr lang="en-US" dirty="0">
                <a:solidFill>
                  <a:schemeClr val="tx1"/>
                </a:solidFill>
                <a:latin typeface="Lato" panose="020F0502020204030203" pitchFamily="34" charset="77"/>
              </a:rPr>
              <a:t>After washing away any excess sample, the wells are “blocked” with a protein-containing buffer to prevent non-specific interactions.</a:t>
            </a:r>
          </a:p>
          <a:p>
            <a:pPr marL="518160" indent="-457200">
              <a:buClr>
                <a:srgbClr val="012D88"/>
              </a:buClr>
              <a:buSzPct val="100000"/>
              <a:buFont typeface="+mj-lt"/>
              <a:buAutoNum type="arabicPeriod"/>
            </a:pPr>
            <a:r>
              <a:rPr lang="en-US" dirty="0">
                <a:solidFill>
                  <a:schemeClr val="tx1"/>
                </a:solidFill>
                <a:latin typeface="Lato" panose="020F0502020204030203" pitchFamily="34" charset="77"/>
              </a:rPr>
              <a:t>The </a:t>
            </a:r>
            <a:r>
              <a:rPr lang="en-US" b="1" dirty="0">
                <a:solidFill>
                  <a:schemeClr val="tx1"/>
                </a:solidFill>
                <a:latin typeface="Lato" panose="020F0502020204030203" pitchFamily="34" charset="77"/>
              </a:rPr>
              <a:t>primary</a:t>
            </a:r>
            <a:r>
              <a:rPr lang="en-US" dirty="0">
                <a:solidFill>
                  <a:schemeClr val="tx1"/>
                </a:solidFill>
                <a:latin typeface="Lato" panose="020F0502020204030203" pitchFamily="34" charset="77"/>
              </a:rPr>
              <a:t> antibody is added to the wells, where it recognizes the antigen and binds through electrostatic interactions.  Excess antibody is washed out of the wells.</a:t>
            </a:r>
          </a:p>
        </p:txBody>
      </p:sp>
      <p:pic>
        <p:nvPicPr>
          <p:cNvPr id="4" name="Content Placeholder 3" descr="ELISA-fig-1.jpg"/>
          <p:cNvPicPr>
            <a:picLocks noGrp="1" noChangeAspect="1"/>
          </p:cNvPicPr>
          <p:nvPr>
            <p:ph sz="half" idx="2"/>
          </p:nvPr>
        </p:nvPicPr>
        <p:blipFill>
          <a:blip r:embed="rId3" cstate="screen">
            <a:extLst>
              <a:ext uri="{28A0092B-C50C-407E-A947-70E740481C1C}">
                <a14:useLocalDpi xmlns:a14="http://schemas.microsoft.com/office/drawing/2010/main"/>
              </a:ext>
            </a:extLst>
          </a:blip>
          <a:srcRect l="-18478" r="-18478"/>
          <a:stretch>
            <a:fillRect/>
          </a:stretch>
        </p:blipFill>
        <p:spPr>
          <a:xfrm>
            <a:off x="4751071" y="1463041"/>
            <a:ext cx="3840480" cy="4343400"/>
          </a:xfrm>
        </p:spPr>
      </p:pic>
    </p:spTree>
    <p:extLst>
      <p:ext uri="{BB962C8B-B14F-4D97-AF65-F5344CB8AC3E}">
        <p14:creationId xmlns:p14="http://schemas.microsoft.com/office/powerpoint/2010/main" val="213412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nchor="ctr">
            <a:normAutofit/>
          </a:bodyPr>
          <a:lstStyle/>
          <a:p>
            <a:r>
              <a:rPr lang="en-US" b="1" dirty="0">
                <a:solidFill>
                  <a:srgbClr val="012D88"/>
                </a:solidFill>
                <a:latin typeface="Lato" panose="020F0502020204030203" pitchFamily="34" charset="77"/>
              </a:rPr>
              <a:t>The ELISA Detects Specific Antigens in Complex Mixtures</a:t>
            </a:r>
          </a:p>
        </p:txBody>
      </p:sp>
      <p:pic>
        <p:nvPicPr>
          <p:cNvPr id="6" name="Content Placeholder 5" descr="ELISA-fig-2.jpg"/>
          <p:cNvPicPr>
            <a:picLocks noGrp="1" noChangeAspect="1"/>
          </p:cNvPicPr>
          <p:nvPr>
            <p:ph sz="half" idx="2"/>
          </p:nvPr>
        </p:nvPicPr>
        <p:blipFill>
          <a:blip r:embed="rId3" cstate="screen">
            <a:extLst>
              <a:ext uri="{28A0092B-C50C-407E-A947-70E740481C1C}">
                <a14:useLocalDpi xmlns:a14="http://schemas.microsoft.com/office/drawing/2010/main"/>
              </a:ext>
            </a:extLst>
          </a:blip>
          <a:srcRect l="-18478" r="-18478"/>
          <a:stretch>
            <a:fillRect/>
          </a:stretch>
        </p:blipFill>
        <p:spPr>
          <a:xfrm>
            <a:off x="4751071" y="1463041"/>
            <a:ext cx="3840480" cy="4343400"/>
          </a:xfrm>
        </p:spPr>
      </p:pic>
      <p:sp>
        <p:nvSpPr>
          <p:cNvPr id="3" name="Content Placeholder 2"/>
          <p:cNvSpPr>
            <a:spLocks noGrp="1"/>
          </p:cNvSpPr>
          <p:nvPr>
            <p:ph sz="half" idx="1"/>
          </p:nvPr>
        </p:nvSpPr>
        <p:spPr/>
        <p:txBody>
          <a:bodyPr>
            <a:normAutofit fontScale="85000" lnSpcReduction="20000"/>
          </a:bodyPr>
          <a:lstStyle/>
          <a:p>
            <a:pPr marL="518160" indent="-457200">
              <a:buClr>
                <a:srgbClr val="012D88"/>
              </a:buClr>
              <a:buSzPct val="100000"/>
              <a:buFont typeface="+mj-lt"/>
              <a:buAutoNum type="arabicPeriod" startAt="4"/>
            </a:pPr>
            <a:r>
              <a:rPr lang="en-US" dirty="0">
                <a:latin typeface="Lato" panose="020F0502020204030203" pitchFamily="34" charset="77"/>
              </a:rPr>
              <a:t>The </a:t>
            </a:r>
            <a:r>
              <a:rPr lang="en-US" b="1" dirty="0">
                <a:latin typeface="Lato" panose="020F0502020204030203" pitchFamily="34" charset="77"/>
              </a:rPr>
              <a:t>secondary</a:t>
            </a:r>
            <a:r>
              <a:rPr lang="en-US" dirty="0">
                <a:latin typeface="Lato" panose="020F0502020204030203" pitchFamily="34" charset="77"/>
              </a:rPr>
              <a:t> antibody, which recognizes the primary antibody, is added to the wells. If the antibody-antigen complex has formed in the well, it will remain in the well after the wells are washed.</a:t>
            </a:r>
          </a:p>
          <a:p>
            <a:pPr marL="518160" indent="-457200">
              <a:buClr>
                <a:srgbClr val="012D88"/>
              </a:buClr>
              <a:buSzPct val="100000"/>
              <a:buFont typeface="+mj-lt"/>
              <a:buAutoNum type="arabicPeriod" startAt="4"/>
            </a:pPr>
            <a:r>
              <a:rPr lang="en-US" dirty="0">
                <a:latin typeface="Lato" panose="020F0502020204030203" pitchFamily="34" charset="77"/>
              </a:rPr>
              <a:t>The enzyme-linked secondary antibody allows us detect the presence of the antibody-antigen complex when the substrate is added to all the wells. </a:t>
            </a:r>
          </a:p>
          <a:p>
            <a:pPr lvl="1">
              <a:buFont typeface="Arial" panose="020B0604020202020204" pitchFamily="34" charset="0"/>
              <a:buChar char="•"/>
            </a:pPr>
            <a:r>
              <a:rPr lang="en-US" dirty="0">
                <a:latin typeface="Lato" panose="020F0502020204030203" pitchFamily="34" charset="77"/>
              </a:rPr>
              <a:t>Chromogenic detection</a:t>
            </a:r>
          </a:p>
          <a:p>
            <a:pPr lvl="1">
              <a:lnSpc>
                <a:spcPct val="90000"/>
              </a:lnSpc>
              <a:buFont typeface="Arial" panose="020B0604020202020204" pitchFamily="34" charset="0"/>
              <a:buChar char="•"/>
            </a:pPr>
            <a:r>
              <a:rPr lang="en-US" dirty="0" err="1">
                <a:latin typeface="Lato" panose="020F0502020204030203" pitchFamily="34" charset="77"/>
              </a:rPr>
              <a:t>Fluorogenic</a:t>
            </a:r>
            <a:r>
              <a:rPr lang="en-US" dirty="0">
                <a:latin typeface="Lato" panose="020F0502020204030203" pitchFamily="34" charset="77"/>
              </a:rPr>
              <a:t> detection</a:t>
            </a:r>
          </a:p>
          <a:p>
            <a:pPr lvl="1">
              <a:lnSpc>
                <a:spcPct val="90000"/>
              </a:lnSpc>
              <a:buFont typeface="Arial" panose="020B0604020202020204" pitchFamily="34" charset="0"/>
              <a:buChar char="•"/>
            </a:pPr>
            <a:r>
              <a:rPr lang="en-US" dirty="0">
                <a:solidFill>
                  <a:schemeClr val="bg2"/>
                </a:solidFill>
                <a:latin typeface="Lato" panose="020F0502020204030203" pitchFamily="34" charset="77"/>
              </a:rPr>
              <a:t>The ELISA detects low antigen concentrations because each enzyme can produce many product molecules.</a:t>
            </a:r>
          </a:p>
        </p:txBody>
      </p:sp>
    </p:spTree>
    <p:extLst>
      <p:ext uri="{BB962C8B-B14F-4D97-AF65-F5344CB8AC3E}">
        <p14:creationId xmlns:p14="http://schemas.microsoft.com/office/powerpoint/2010/main" val="746716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F076-6242-9D4B-8434-0EA33D95ED58}"/>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Summary of ELISA Protocol</a:t>
            </a:r>
          </a:p>
        </p:txBody>
      </p:sp>
      <p:pic>
        <p:nvPicPr>
          <p:cNvPr id="5" name="Content Placeholder 4" descr="A close up of graphics&#10;&#10;Description automatically generated">
            <a:extLst>
              <a:ext uri="{FF2B5EF4-FFF2-40B4-BE49-F238E27FC236}">
                <a16:creationId xmlns:a16="http://schemas.microsoft.com/office/drawing/2014/main" id="{E4325638-558E-9C4F-BFC1-BCFF440F5B12}"/>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l="-24160" t="-2348"/>
          <a:stretch/>
        </p:blipFill>
        <p:spPr>
          <a:xfrm>
            <a:off x="3036768" y="1391653"/>
            <a:ext cx="3840480" cy="4074694"/>
          </a:xfrm>
          <a:prstGeom prst="rect">
            <a:avLst/>
          </a:prstGeom>
        </p:spPr>
      </p:pic>
      <p:pic>
        <p:nvPicPr>
          <p:cNvPr id="4" name="Picture 3" descr="A hand holding an ice cream cone&#10;&#10;Description automatically generated">
            <a:extLst>
              <a:ext uri="{FF2B5EF4-FFF2-40B4-BE49-F238E27FC236}">
                <a16:creationId xmlns:a16="http://schemas.microsoft.com/office/drawing/2014/main" id="{F4F8461D-5CC5-514A-A8D1-5CFC49D81F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76712" y="1397049"/>
            <a:ext cx="2990576" cy="4480994"/>
          </a:xfrm>
          <a:prstGeom prst="rect">
            <a:avLst/>
          </a:prstGeom>
        </p:spPr>
      </p:pic>
    </p:spTree>
    <p:extLst>
      <p:ext uri="{BB962C8B-B14F-4D97-AF65-F5344CB8AC3E}">
        <p14:creationId xmlns:p14="http://schemas.microsoft.com/office/powerpoint/2010/main" val="2447747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7244F63B-E1F8-EC46-803E-C2CEA3E6017C}"/>
              </a:ext>
            </a:extLst>
          </p:cNvPr>
          <p:cNvSpPr txBox="1">
            <a:spLocks/>
          </p:cNvSpPr>
          <p:nvPr/>
        </p:nvSpPr>
        <p:spPr>
          <a:xfrm>
            <a:off x="465221" y="1487906"/>
            <a:ext cx="8302793" cy="4473507"/>
          </a:xfrm>
          <a:prstGeom prst="rect">
            <a:avLst/>
          </a:prstGeom>
          <a:noFill/>
          <a:ln>
            <a:noFill/>
          </a:ln>
        </p:spPr>
        <p:txBody>
          <a:bodyPr spcFirstLastPara="1" wrap="square" lIns="91425" tIns="45700" rIns="91425" bIns="45700" numCol="2" spcCol="182880" anchor="t" anchorCtr="0">
            <a:normAutofit fontScale="92500" lnSpcReduction="20000"/>
          </a:bodyPr>
          <a:lstStyle>
            <a:defPPr marR="0" lvl="0" algn="l" rtl="0">
              <a:lnSpc>
                <a:spcPct val="100000"/>
              </a:lnSpc>
              <a:spcBef>
                <a:spcPts val="0"/>
              </a:spcBef>
              <a:spcAft>
                <a:spcPts val="0"/>
              </a:spcAft>
            </a:defPPr>
            <a:lvl1pPr marL="457200" marR="0" lvl="0" indent="-396240" algn="l" rtl="0">
              <a:lnSpc>
                <a:spcPct val="100000"/>
              </a:lnSpc>
              <a:spcBef>
                <a:spcPts val="1600"/>
              </a:spcBef>
              <a:spcAft>
                <a:spcPts val="0"/>
              </a:spcAft>
              <a:buClr>
                <a:srgbClr val="6DB7D7"/>
              </a:buClr>
              <a:buSzPts val="2640"/>
              <a:buFont typeface="Noto Sans Symbols"/>
              <a:buChar char="⚫"/>
              <a:defRPr sz="2000" b="0" i="0" u="none" strike="noStrike" cap="none">
                <a:solidFill>
                  <a:srgbClr val="404040"/>
                </a:solidFill>
                <a:latin typeface="Arial"/>
                <a:ea typeface="Arial"/>
                <a:cs typeface="Arial"/>
                <a:sym typeface="Arial"/>
              </a:defRPr>
            </a:lvl1pPr>
            <a:lvl2pPr marL="914400" marR="0" lvl="1" indent="-382269" algn="l" rtl="0">
              <a:lnSpc>
                <a:spcPct val="100000"/>
              </a:lnSpc>
              <a:spcBef>
                <a:spcPts val="600"/>
              </a:spcBef>
              <a:spcAft>
                <a:spcPts val="0"/>
              </a:spcAft>
              <a:buClr>
                <a:srgbClr val="205C77"/>
              </a:buClr>
              <a:buSzPts val="2420"/>
              <a:buFont typeface="Noto Sans Symbols"/>
              <a:buChar char="⚫"/>
              <a:defRPr sz="1800" b="0" i="0" u="none" strike="noStrike" cap="none">
                <a:solidFill>
                  <a:srgbClr val="404040"/>
                </a:solidFill>
                <a:latin typeface="Arial"/>
                <a:ea typeface="Arial"/>
                <a:cs typeface="Arial"/>
                <a:sym typeface="Arial"/>
              </a:defRPr>
            </a:lvl2pPr>
            <a:lvl3pPr marL="1371600" marR="0" lvl="2" indent="-368300" algn="l" rtl="0">
              <a:lnSpc>
                <a:spcPct val="100000"/>
              </a:lnSpc>
              <a:spcBef>
                <a:spcPts val="600"/>
              </a:spcBef>
              <a:spcAft>
                <a:spcPts val="0"/>
              </a:spcAft>
              <a:buClr>
                <a:srgbClr val="6DB7D7"/>
              </a:buClr>
              <a:buSzPts val="2200"/>
              <a:buFont typeface="Noto Sans Symbols"/>
              <a:buChar char="⚫"/>
              <a:defRPr sz="1800" b="0" i="0" u="none" strike="noStrike" cap="none">
                <a:solidFill>
                  <a:srgbClr val="404040"/>
                </a:solidFill>
                <a:latin typeface="Arial"/>
                <a:ea typeface="Arial"/>
                <a:cs typeface="Arial"/>
                <a:sym typeface="Arial"/>
              </a:defRPr>
            </a:lvl3pPr>
            <a:lvl4pPr marL="1828800" marR="0" lvl="3" indent="-354330" algn="l" rtl="0">
              <a:lnSpc>
                <a:spcPct val="100000"/>
              </a:lnSpc>
              <a:spcBef>
                <a:spcPts val="600"/>
              </a:spcBef>
              <a:spcAft>
                <a:spcPts val="0"/>
              </a:spcAft>
              <a:buClr>
                <a:srgbClr val="205C77"/>
              </a:buClr>
              <a:buSzPts val="1980"/>
              <a:buFont typeface="Noto Sans Symbols"/>
              <a:buChar char="⚫"/>
              <a:defRPr sz="1800" b="0" i="0" u="none" strike="noStrike" cap="none">
                <a:solidFill>
                  <a:srgbClr val="404040"/>
                </a:solidFill>
                <a:latin typeface="Arial"/>
                <a:ea typeface="Arial"/>
                <a:cs typeface="Arial"/>
                <a:sym typeface="Arial"/>
              </a:defRPr>
            </a:lvl4pPr>
            <a:lvl5pPr marL="2286000" marR="0" lvl="4" indent="-354329" algn="l" rtl="0">
              <a:lnSpc>
                <a:spcPct val="100000"/>
              </a:lnSpc>
              <a:spcBef>
                <a:spcPts val="600"/>
              </a:spcBef>
              <a:spcAft>
                <a:spcPts val="0"/>
              </a:spcAft>
              <a:buClr>
                <a:srgbClr val="6DB7D7"/>
              </a:buClr>
              <a:buSzPts val="1980"/>
              <a:buFont typeface="Noto Sans Symbols"/>
              <a:buChar char="⚫"/>
              <a:defRPr sz="1800" b="0" i="0" u="none" strike="noStrike" cap="none">
                <a:solidFill>
                  <a:srgbClr val="404040"/>
                </a:solidFill>
                <a:latin typeface="Arial"/>
                <a:ea typeface="Arial"/>
                <a:cs typeface="Arial"/>
                <a:sym typeface="Arial"/>
              </a:defRPr>
            </a:lvl5pPr>
            <a:lvl6pPr marL="2743200" marR="0" lvl="5"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6pPr>
            <a:lvl7pPr marL="3200400" marR="0" lvl="6"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7pPr>
            <a:lvl8pPr marL="3657600" marR="0" lvl="7"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8pPr>
            <a:lvl9pPr marL="4114800" marR="0" lvl="8"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9pPr>
          </a:lstStyle>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LABEL the plate and the pipets.</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HIV antigen solution to each well.   </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INCUBATE for five minutes.</a:t>
            </a:r>
          </a:p>
          <a:p>
            <a:pPr indent="-457200">
              <a:buClr>
                <a:srgbClr val="012D88"/>
              </a:buClr>
              <a:buSzPct val="125000"/>
              <a:buFont typeface="+mj-lt"/>
              <a:buAutoNum type="arabicPeriod"/>
            </a:pPr>
            <a:r>
              <a:rPr lang="en-US" sz="1900" b="1" dirty="0">
                <a:solidFill>
                  <a:schemeClr val="accent6"/>
                </a:solidFill>
                <a:latin typeface="Lato" panose="020F0502020204030203" pitchFamily="34" charset="77"/>
              </a:rPr>
              <a:t>REMOVE liquid from wells and WASH with buffer 2X.</a:t>
            </a:r>
          </a:p>
          <a:p>
            <a:pPr indent="-457200">
              <a:buClr>
                <a:srgbClr val="012D88"/>
              </a:buClr>
              <a:buSzPct val="125000"/>
              <a:buFont typeface="+mj-lt"/>
              <a:buAutoNum type="arabicPeriod"/>
            </a:pPr>
            <a:r>
              <a:rPr lang="en-US" sz="1900" b="1" dirty="0">
                <a:solidFill>
                  <a:schemeClr val="accent6"/>
                </a:solidFill>
                <a:latin typeface="Lato" panose="020F0502020204030203" pitchFamily="34" charset="77"/>
              </a:rPr>
              <a:t>ADD three drops of the negative control to the first row and positive control to the second row.</a:t>
            </a:r>
          </a:p>
          <a:p>
            <a:pPr indent="-457200">
              <a:buClr>
                <a:srgbClr val="012D88"/>
              </a:buClr>
              <a:buSzPct val="125000"/>
              <a:buFont typeface="+mj-lt"/>
              <a:buAutoNum type="arabicPeriod"/>
            </a:pPr>
            <a:r>
              <a:rPr lang="en-US" sz="1900" b="1" dirty="0">
                <a:solidFill>
                  <a:schemeClr val="accent6"/>
                </a:solidFill>
                <a:latin typeface="Lato" panose="020F0502020204030203" pitchFamily="34" charset="77"/>
              </a:rPr>
              <a:t>ADD three drops of the Patient 1 sample to the third row and Patient 2 sample to the fourth row.</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INCUBATE for 5 minutes.</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ADD three drops of detection antibody to each well.</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INCUBATE for five minutes</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ADD three drops of the substrate solution into each well</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OBSERVE your results.</a:t>
            </a:r>
            <a:endParaRPr lang="en-US" sz="1900" dirty="0">
              <a:solidFill>
                <a:schemeClr val="tx1"/>
              </a:solidFill>
              <a:latin typeface="Lato" panose="020F0502020204030203" pitchFamily="34" charset="77"/>
            </a:endParaRPr>
          </a:p>
        </p:txBody>
      </p:sp>
      <p:sp>
        <p:nvSpPr>
          <p:cNvPr id="5" name="Title 4">
            <a:extLst>
              <a:ext uri="{FF2B5EF4-FFF2-40B4-BE49-F238E27FC236}">
                <a16:creationId xmlns:a16="http://schemas.microsoft.com/office/drawing/2014/main" id="{4DE0943B-2E2A-5F4F-88EC-98DE36824256}"/>
              </a:ext>
            </a:extLst>
          </p:cNvPr>
          <p:cNvSpPr>
            <a:spLocks noGrp="1"/>
          </p:cNvSpPr>
          <p:nvPr>
            <p:ph type="title"/>
          </p:nvPr>
        </p:nvSpPr>
        <p:spPr>
          <a:xfrm>
            <a:off x="465221" y="107576"/>
            <a:ext cx="8126330" cy="1336956"/>
          </a:xfrm>
        </p:spPr>
        <p:txBody>
          <a:bodyPr/>
          <a:lstStyle/>
          <a:p>
            <a:r>
              <a:rPr lang="en-US" b="1" dirty="0">
                <a:solidFill>
                  <a:srgbClr val="012D88"/>
                </a:solidFill>
                <a:latin typeface="Lato" panose="020F0502020204030203" pitchFamily="34" charset="77"/>
              </a:rPr>
              <a:t>Protocol: Simulation of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HIV Antibody Test</a:t>
            </a:r>
          </a:p>
        </p:txBody>
      </p:sp>
    </p:spTree>
    <p:extLst>
      <p:ext uri="{BB962C8B-B14F-4D97-AF65-F5344CB8AC3E}">
        <p14:creationId xmlns:p14="http://schemas.microsoft.com/office/powerpoint/2010/main" val="1173615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D163-5DBA-8841-B244-7B18CF59880F}"/>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HIV and AIDS</a:t>
            </a:r>
          </a:p>
        </p:txBody>
      </p:sp>
      <p:sp>
        <p:nvSpPr>
          <p:cNvPr id="7" name="Content Placeholder 6">
            <a:extLst>
              <a:ext uri="{FF2B5EF4-FFF2-40B4-BE49-F238E27FC236}">
                <a16:creationId xmlns:a16="http://schemas.microsoft.com/office/drawing/2014/main" id="{C4471B74-0E5A-0643-AB5A-27F279D550AE}"/>
              </a:ext>
            </a:extLst>
          </p:cNvPr>
          <p:cNvSpPr>
            <a:spLocks noGrp="1"/>
          </p:cNvSpPr>
          <p:nvPr>
            <p:ph sz="half" idx="1"/>
          </p:nvPr>
        </p:nvSpPr>
        <p:spPr>
          <a:xfrm>
            <a:off x="549274" y="1214472"/>
            <a:ext cx="4022725" cy="4729129"/>
          </a:xfrm>
        </p:spPr>
        <p:txBody>
          <a:bodyPr anchor="t">
            <a:normAutofit fontScale="92500" lnSpcReduction="20000"/>
          </a:bodyPr>
          <a:lstStyle/>
          <a:p>
            <a:pPr>
              <a:buFont typeface="Arial" panose="020B0604020202020204" pitchFamily="34" charset="0"/>
              <a:buChar char="•"/>
            </a:pPr>
            <a:r>
              <a:rPr lang="en-US" b="1" dirty="0">
                <a:latin typeface="Lato" panose="020F0502020204030203" pitchFamily="34" charset="77"/>
              </a:rPr>
              <a:t>HIV, or Human Immunodeficiency Virus:  </a:t>
            </a:r>
            <a:r>
              <a:rPr lang="en-US" dirty="0">
                <a:latin typeface="Lato" panose="020F0502020204030203" pitchFamily="34" charset="77"/>
              </a:rPr>
              <a:t>the name of the virus responsible for the AIDS pandemic.  </a:t>
            </a:r>
          </a:p>
          <a:p>
            <a:pPr>
              <a:buFont typeface="Arial" panose="020B0604020202020204" pitchFamily="34" charset="0"/>
              <a:buChar char="•"/>
            </a:pPr>
            <a:r>
              <a:rPr lang="en-US" b="1" dirty="0">
                <a:latin typeface="Lato" panose="020F0502020204030203" pitchFamily="34" charset="77"/>
              </a:rPr>
              <a:t>AIDS, or Acquired Immunodeficiency Disease</a:t>
            </a:r>
            <a:r>
              <a:rPr lang="en-US" dirty="0">
                <a:latin typeface="Lato" panose="020F0502020204030203" pitchFamily="34" charset="77"/>
              </a:rPr>
              <a:t>: the disease caused by HIV.</a:t>
            </a:r>
          </a:p>
          <a:p>
            <a:pPr>
              <a:buFont typeface="Arial" panose="020B0604020202020204" pitchFamily="34" charset="0"/>
              <a:buChar char="•"/>
            </a:pPr>
            <a:r>
              <a:rPr lang="en-US" dirty="0">
                <a:latin typeface="Lato" panose="020F0502020204030203" pitchFamily="34" charset="77"/>
              </a:rPr>
              <a:t>Initial infection by HIV may cause flu-like symptoms within 2-4 weeks of infection</a:t>
            </a:r>
          </a:p>
          <a:p>
            <a:pPr>
              <a:buFont typeface="Arial" panose="020B0604020202020204" pitchFamily="34" charset="0"/>
              <a:buChar char="•"/>
            </a:pPr>
            <a:r>
              <a:rPr lang="en-US" dirty="0">
                <a:latin typeface="Lato" panose="020F0502020204030203" pitchFamily="34" charset="77"/>
              </a:rPr>
              <a:t>The progression to AIDS is characterized by the deterioration of an individual’s immune system. This allows infectious agents to invade the body and propagate unchecked.</a:t>
            </a:r>
            <a:endParaRPr lang="en-US" dirty="0">
              <a:highlight>
                <a:srgbClr val="FFFF00"/>
              </a:highlight>
              <a:latin typeface="Lato" panose="020F0502020204030203" pitchFamily="34" charset="77"/>
            </a:endParaRPr>
          </a:p>
        </p:txBody>
      </p:sp>
      <p:sp>
        <p:nvSpPr>
          <p:cNvPr id="9" name="Rectangle 8">
            <a:extLst>
              <a:ext uri="{FF2B5EF4-FFF2-40B4-BE49-F238E27FC236}">
                <a16:creationId xmlns:a16="http://schemas.microsoft.com/office/drawing/2014/main" id="{29215CB8-E2B1-ED46-B660-425F3092AE5F}"/>
              </a:ext>
            </a:extLst>
          </p:cNvPr>
          <p:cNvSpPr/>
          <p:nvPr/>
        </p:nvSpPr>
        <p:spPr>
          <a:xfrm>
            <a:off x="4846661" y="5536606"/>
            <a:ext cx="1931939" cy="523220"/>
          </a:xfrm>
          <a:prstGeom prst="rect">
            <a:avLst/>
          </a:prstGeom>
        </p:spPr>
        <p:txBody>
          <a:bodyPr wrap="none">
            <a:spAutoFit/>
          </a:bodyPr>
          <a:lstStyle/>
          <a:p>
            <a:r>
              <a:rPr lang="en-US" dirty="0">
                <a:latin typeface="Lato Hairline" panose="020F0202020204030203" pitchFamily="34" charset="77"/>
              </a:rPr>
              <a:t>Image credit: </a:t>
            </a:r>
          </a:p>
          <a:p>
            <a:r>
              <a:rPr lang="en-US" dirty="0">
                <a:latin typeface="Lato Hairline" panose="020F0202020204030203" pitchFamily="34" charset="77"/>
              </a:rPr>
              <a:t>Mikael </a:t>
            </a:r>
            <a:r>
              <a:rPr lang="en-US" dirty="0" err="1">
                <a:latin typeface="Lato Hairline" panose="020F0202020204030203" pitchFamily="34" charset="77"/>
              </a:rPr>
              <a:t>Häggström</a:t>
            </a:r>
            <a:r>
              <a:rPr lang="en-US" dirty="0">
                <a:latin typeface="Lato Hairline" panose="020F0202020204030203" pitchFamily="34" charset="77"/>
              </a:rPr>
              <a:t>, MD</a:t>
            </a:r>
          </a:p>
        </p:txBody>
      </p:sp>
      <p:pic>
        <p:nvPicPr>
          <p:cNvPr id="27" name="Content Placeholder 26">
            <a:extLst>
              <a:ext uri="{FF2B5EF4-FFF2-40B4-BE49-F238E27FC236}">
                <a16:creationId xmlns:a16="http://schemas.microsoft.com/office/drawing/2014/main" id="{6C8CAA12-B052-CD45-BAA6-D8EDD68D35AE}"/>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884337" y="1214472"/>
            <a:ext cx="3595529" cy="4343400"/>
          </a:xfrm>
        </p:spPr>
      </p:pic>
    </p:spTree>
    <p:extLst>
      <p:ext uri="{BB962C8B-B14F-4D97-AF65-F5344CB8AC3E}">
        <p14:creationId xmlns:p14="http://schemas.microsoft.com/office/powerpoint/2010/main" val="421822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16C743-FD7C-3C45-AFB8-C8969FB46E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29306" y="3316608"/>
            <a:ext cx="2989162" cy="2758590"/>
          </a:xfrm>
          <a:prstGeom prst="snip2DiagRect">
            <a:avLst>
              <a:gd name="adj1" fmla="val 0"/>
              <a:gd name="adj2" fmla="val 28363"/>
            </a:avLst>
          </a:prstGeom>
        </p:spPr>
      </p:pic>
      <p:sp>
        <p:nvSpPr>
          <p:cNvPr id="15" name="Title 1">
            <a:extLst>
              <a:ext uri="{FF2B5EF4-FFF2-40B4-BE49-F238E27FC236}">
                <a16:creationId xmlns:a16="http://schemas.microsoft.com/office/drawing/2014/main" id="{D0B218B8-6F33-4E34-BC1D-6C4065354F9D}"/>
              </a:ext>
            </a:extLst>
          </p:cNvPr>
          <p:cNvSpPr>
            <a:spLocks noGrp="1"/>
          </p:cNvSpPr>
          <p:nvPr>
            <p:ph type="title"/>
          </p:nvPr>
        </p:nvSpPr>
        <p:spPr>
          <a:xfrm>
            <a:off x="550862" y="328472"/>
            <a:ext cx="8042276" cy="1336956"/>
          </a:xfrm>
        </p:spPr>
        <p:txBody>
          <a:bodyPr anchor="ctr"/>
          <a:lstStyle/>
          <a:p>
            <a:r>
              <a:rPr lang="en-US" b="1" dirty="0">
                <a:solidFill>
                  <a:srgbClr val="012D88"/>
                </a:solidFill>
                <a:latin typeface="Lato" panose="020F0502020204030203" pitchFamily="34" charset="77"/>
              </a:rPr>
              <a:t>Anatomy of HIV</a:t>
            </a:r>
          </a:p>
        </p:txBody>
      </p:sp>
      <p:sp>
        <p:nvSpPr>
          <p:cNvPr id="22" name="Content Placeholder 21">
            <a:extLst>
              <a:ext uri="{FF2B5EF4-FFF2-40B4-BE49-F238E27FC236}">
                <a16:creationId xmlns:a16="http://schemas.microsoft.com/office/drawing/2014/main" id="{3AD0E37F-6C74-3947-9D52-8506B903CFF8}"/>
              </a:ext>
            </a:extLst>
          </p:cNvPr>
          <p:cNvSpPr>
            <a:spLocks noGrp="1"/>
          </p:cNvSpPr>
          <p:nvPr>
            <p:ph sz="half" idx="1"/>
          </p:nvPr>
        </p:nvSpPr>
        <p:spPr>
          <a:xfrm>
            <a:off x="4901869" y="1303116"/>
            <a:ext cx="3840480" cy="4343400"/>
          </a:xfrm>
        </p:spPr>
        <p:txBody>
          <a:bodyPr>
            <a:normAutofit fontScale="85000" lnSpcReduction="20000"/>
          </a:bodyPr>
          <a:lstStyle/>
          <a:p>
            <a:pPr>
              <a:buFont typeface="Arial" panose="020B0604020202020204" pitchFamily="34" charset="0"/>
              <a:buChar char="•"/>
            </a:pPr>
            <a:r>
              <a:rPr lang="en-US" sz="2400" dirty="0">
                <a:latin typeface="Lato" panose="020F0502020204030203" pitchFamily="34" charset="77"/>
              </a:rPr>
              <a:t>Retroviruses are RNA viruses that make a DNA copy of their genome before inserting it into the host DNA.</a:t>
            </a:r>
          </a:p>
          <a:p>
            <a:pPr>
              <a:buFont typeface="Arial" panose="020B0604020202020204" pitchFamily="34" charset="0"/>
              <a:buChar char="•"/>
            </a:pPr>
            <a:r>
              <a:rPr lang="en-US" sz="2400" dirty="0">
                <a:latin typeface="Lato" panose="020F0502020204030203" pitchFamily="34" charset="77"/>
              </a:rPr>
              <a:t>HIV has a single-stranded RNA genome wrapped in a cone-shaped capsid. </a:t>
            </a:r>
          </a:p>
          <a:p>
            <a:pPr>
              <a:buFont typeface="Arial" panose="020B0604020202020204" pitchFamily="34" charset="0"/>
              <a:buChar char="•"/>
            </a:pPr>
            <a:r>
              <a:rPr lang="en-US" sz="2400" dirty="0">
                <a:latin typeface="Lato" panose="020F0502020204030203" pitchFamily="34" charset="77"/>
              </a:rPr>
              <a:t>A host-derived membrane envelope surrounds the capsid.  </a:t>
            </a:r>
          </a:p>
          <a:p>
            <a:pPr>
              <a:buFont typeface="Arial" panose="020B0604020202020204" pitchFamily="34" charset="0"/>
              <a:buChar char="•"/>
            </a:pPr>
            <a:r>
              <a:rPr lang="en-US" sz="2400" dirty="0">
                <a:latin typeface="Lato" panose="020F0502020204030203" pitchFamily="34" charset="77"/>
              </a:rPr>
              <a:t>The envelope is studded with proteins that help the virus infect cells.  </a:t>
            </a:r>
          </a:p>
        </p:txBody>
      </p:sp>
      <p:pic>
        <p:nvPicPr>
          <p:cNvPr id="8" name="Picture 7" descr="Table&#10;&#10;Description automatically generated">
            <a:extLst>
              <a:ext uri="{FF2B5EF4-FFF2-40B4-BE49-F238E27FC236}">
                <a16:creationId xmlns:a16="http://schemas.microsoft.com/office/drawing/2014/main" id="{46379576-D16E-DE4D-9BE0-E5B8F90E56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165" y="1303116"/>
            <a:ext cx="4478015" cy="1938653"/>
          </a:xfrm>
          <a:prstGeom prst="rect">
            <a:avLst/>
          </a:prstGeom>
        </p:spPr>
      </p:pic>
      <p:pic>
        <p:nvPicPr>
          <p:cNvPr id="6" name="Content Placeholder 6" descr="A picture containing old, decorated, decorative, several&#10;&#10;Description automatically generated">
            <a:extLst>
              <a:ext uri="{FF2B5EF4-FFF2-40B4-BE49-F238E27FC236}">
                <a16:creationId xmlns:a16="http://schemas.microsoft.com/office/drawing/2014/main" id="{C3B164A1-5264-6F43-A862-9972B20F68A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77594" y="1700260"/>
            <a:ext cx="4340887" cy="3646344"/>
          </a:xfrm>
          <a:prstGeom prst="rect">
            <a:avLst/>
          </a:prstGeom>
          <a:noFill/>
          <a:ln>
            <a:noFill/>
          </a:ln>
        </p:spPr>
      </p:pic>
      <p:sp>
        <p:nvSpPr>
          <p:cNvPr id="4" name="TextBox 3">
            <a:extLst>
              <a:ext uri="{FF2B5EF4-FFF2-40B4-BE49-F238E27FC236}">
                <a16:creationId xmlns:a16="http://schemas.microsoft.com/office/drawing/2014/main" id="{24F5EA23-1E80-E04E-8871-42C39F5A7D02}"/>
              </a:ext>
            </a:extLst>
          </p:cNvPr>
          <p:cNvSpPr txBox="1"/>
          <p:nvPr/>
        </p:nvSpPr>
        <p:spPr>
          <a:xfrm>
            <a:off x="3031068" y="5985933"/>
            <a:ext cx="956732" cy="307777"/>
          </a:xfrm>
          <a:prstGeom prst="rect">
            <a:avLst/>
          </a:prstGeom>
          <a:noFill/>
        </p:spPr>
        <p:txBody>
          <a:bodyPr wrap="square" rtlCol="0">
            <a:spAutoFit/>
          </a:bodyPr>
          <a:lstStyle/>
          <a:p>
            <a:r>
              <a:rPr lang="en-US" dirty="0">
                <a:latin typeface="Lato Light" panose="020F0302020204030203" pitchFamily="34" charset="77"/>
              </a:rPr>
              <a:t>EVT-138</a:t>
            </a:r>
          </a:p>
        </p:txBody>
      </p:sp>
    </p:spTree>
    <p:extLst>
      <p:ext uri="{BB962C8B-B14F-4D97-AF65-F5344CB8AC3E}">
        <p14:creationId xmlns:p14="http://schemas.microsoft.com/office/powerpoint/2010/main" val="224098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189005-9F9D-6C41-A9E4-8655A7D0BD83}"/>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The HIV life cycle</a:t>
            </a:r>
          </a:p>
        </p:txBody>
      </p:sp>
      <p:pic>
        <p:nvPicPr>
          <p:cNvPr id="3" name="Content Placeholder 2" descr="Diagram&#10;&#10;Description automatically generated">
            <a:extLst>
              <a:ext uri="{FF2B5EF4-FFF2-40B4-BE49-F238E27FC236}">
                <a16:creationId xmlns:a16="http://schemas.microsoft.com/office/drawing/2014/main" id="{64F0FA27-A439-8F41-A893-82387A508C26}"/>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827667" y="1271865"/>
            <a:ext cx="3565263" cy="4570882"/>
          </a:xfrm>
        </p:spPr>
      </p:pic>
      <p:sp>
        <p:nvSpPr>
          <p:cNvPr id="6" name="Content Placeholder 5">
            <a:extLst>
              <a:ext uri="{FF2B5EF4-FFF2-40B4-BE49-F238E27FC236}">
                <a16:creationId xmlns:a16="http://schemas.microsoft.com/office/drawing/2014/main" id="{0E096CEE-EC4E-C54A-B5B2-091E5CF00568}"/>
              </a:ext>
            </a:extLst>
          </p:cNvPr>
          <p:cNvSpPr>
            <a:spLocks noGrp="1"/>
          </p:cNvSpPr>
          <p:nvPr>
            <p:ph sz="half" idx="2"/>
          </p:nvPr>
        </p:nvSpPr>
        <p:spPr/>
        <p:txBody>
          <a:bodyPr/>
          <a:lstStyle/>
          <a:p>
            <a:pPr marL="514350" indent="-285750">
              <a:lnSpc>
                <a:spcPct val="90000"/>
              </a:lnSpc>
              <a:buFont typeface="Arial" panose="020B0604020202020204" pitchFamily="34" charset="0"/>
              <a:buChar char="•"/>
            </a:pPr>
            <a:r>
              <a:rPr lang="en-US" dirty="0">
                <a:latin typeface="Lato" panose="020F0502020204030203" pitchFamily="34" charset="77"/>
              </a:rPr>
              <a:t>HIV enters cells and begins to replicate itself by making new viral RNA and proteins.</a:t>
            </a:r>
          </a:p>
          <a:p>
            <a:pPr marL="514350" indent="-285750">
              <a:lnSpc>
                <a:spcPct val="90000"/>
              </a:lnSpc>
              <a:buFont typeface="Arial" panose="020B0604020202020204" pitchFamily="34" charset="0"/>
              <a:buChar char="•"/>
            </a:pPr>
            <a:r>
              <a:rPr lang="en-US" dirty="0">
                <a:latin typeface="Lato" panose="020F0502020204030203" pitchFamily="34" charset="77"/>
              </a:rPr>
              <a:t>At the same time, the virus uses an RNA-dependent DNA polymerase to make DNA copies of the RNA genome, which it inserts into the host cell’s DNA. </a:t>
            </a:r>
          </a:p>
          <a:p>
            <a:pPr marL="514350" indent="-285750">
              <a:lnSpc>
                <a:spcPct val="90000"/>
              </a:lnSpc>
              <a:buFont typeface="Arial" panose="020B0604020202020204" pitchFamily="34" charset="0"/>
              <a:buChar char="•"/>
            </a:pPr>
            <a:r>
              <a:rPr lang="en-US" dirty="0">
                <a:latin typeface="Lato" panose="020F0502020204030203" pitchFamily="34" charset="77"/>
              </a:rPr>
              <a:t>Upon infection, the body begins to fight the viral infection, generating antibodies</a:t>
            </a:r>
          </a:p>
        </p:txBody>
      </p:sp>
      <p:sp>
        <p:nvSpPr>
          <p:cNvPr id="7" name="Rectangle 6">
            <a:extLst>
              <a:ext uri="{FF2B5EF4-FFF2-40B4-BE49-F238E27FC236}">
                <a16:creationId xmlns:a16="http://schemas.microsoft.com/office/drawing/2014/main" id="{4F346940-8088-5D43-9A37-91C48D97F035}"/>
              </a:ext>
            </a:extLst>
          </p:cNvPr>
          <p:cNvSpPr/>
          <p:nvPr/>
        </p:nvSpPr>
        <p:spPr>
          <a:xfrm>
            <a:off x="827667" y="5112986"/>
            <a:ext cx="1213338" cy="729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297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AE980F8-F2E0-4C6B-81D6-FEBCE86D16A3}"/>
              </a:ext>
            </a:extLst>
          </p:cNvPr>
          <p:cNvSpPr>
            <a:spLocks noGrp="1"/>
          </p:cNvSpPr>
          <p:nvPr>
            <p:ph type="title"/>
          </p:nvPr>
        </p:nvSpPr>
        <p:spPr>
          <a:xfrm>
            <a:off x="464234" y="107576"/>
            <a:ext cx="8127317" cy="1336956"/>
          </a:xfrm>
        </p:spPr>
        <p:txBody>
          <a:bodyPr anchor="ctr"/>
          <a:lstStyle/>
          <a:p>
            <a:r>
              <a:rPr lang="en-US" b="1" dirty="0">
                <a:solidFill>
                  <a:srgbClr val="012D88"/>
                </a:solidFill>
                <a:latin typeface="Lato" panose="020F0502020204030203" pitchFamily="34" charset="77"/>
              </a:rPr>
              <a:t>Genomic variants of HIV</a:t>
            </a:r>
          </a:p>
        </p:txBody>
      </p:sp>
      <p:sp>
        <p:nvSpPr>
          <p:cNvPr id="4" name="Content Placeholder 3">
            <a:extLst>
              <a:ext uri="{FF2B5EF4-FFF2-40B4-BE49-F238E27FC236}">
                <a16:creationId xmlns:a16="http://schemas.microsoft.com/office/drawing/2014/main" id="{7E61B1E2-0246-8648-A294-0E00EE0D88D6}"/>
              </a:ext>
            </a:extLst>
          </p:cNvPr>
          <p:cNvSpPr>
            <a:spLocks noGrp="1"/>
          </p:cNvSpPr>
          <p:nvPr>
            <p:ph sz="half" idx="2"/>
          </p:nvPr>
        </p:nvSpPr>
        <p:spPr>
          <a:xfrm>
            <a:off x="4751071" y="1297172"/>
            <a:ext cx="3840480" cy="4646429"/>
          </a:xfrm>
        </p:spPr>
        <p:txBody>
          <a:bodyPr wrap="square" anchor="t">
            <a:normAutofit lnSpcReduction="10000"/>
          </a:bodyPr>
          <a:lstStyle/>
          <a:p>
            <a:pPr>
              <a:lnSpc>
                <a:spcPct val="90000"/>
              </a:lnSpc>
              <a:buFont typeface="Arial" panose="020B0604020202020204" pitchFamily="34" charset="0"/>
              <a:buChar char="•"/>
            </a:pPr>
            <a:r>
              <a:rPr lang="en-US" dirty="0">
                <a:latin typeface="Lato" panose="020F0502020204030203" pitchFamily="34" charset="77"/>
              </a:rPr>
              <a:t>There are two types of HIV that infect humans.</a:t>
            </a:r>
          </a:p>
          <a:p>
            <a:pPr lvl="1">
              <a:lnSpc>
                <a:spcPct val="90000"/>
              </a:lnSpc>
              <a:buFont typeface="Arial" panose="020B0604020202020204" pitchFamily="34" charset="0"/>
              <a:buChar char="•"/>
            </a:pPr>
            <a:r>
              <a:rPr lang="en-US" dirty="0">
                <a:latin typeface="Lato" panose="020F0502020204030203" pitchFamily="34" charset="77"/>
              </a:rPr>
              <a:t>HIV-1 is the most common type of virus, responsible for ~95% of all HIV infections worldwide.</a:t>
            </a:r>
          </a:p>
          <a:p>
            <a:pPr lvl="1">
              <a:lnSpc>
                <a:spcPct val="90000"/>
              </a:lnSpc>
              <a:buFont typeface="Arial" panose="020B0604020202020204" pitchFamily="34" charset="0"/>
              <a:buChar char="•"/>
            </a:pPr>
            <a:r>
              <a:rPr lang="en-US" dirty="0">
                <a:latin typeface="Lato" panose="020F0502020204030203" pitchFamily="34" charset="77"/>
              </a:rPr>
              <a:t>HIV-2 is mostly found in West Africa and surrounding countries.  It is progresses more slowly than HIV-1, resulting in fewer fatalities.</a:t>
            </a:r>
          </a:p>
          <a:p>
            <a:pPr>
              <a:lnSpc>
                <a:spcPct val="90000"/>
              </a:lnSpc>
              <a:buFont typeface="Arial" panose="020B0604020202020204" pitchFamily="34" charset="0"/>
              <a:buChar char="•"/>
            </a:pPr>
            <a:r>
              <a:rPr lang="en-US" dirty="0">
                <a:latin typeface="Lato" panose="020F0502020204030203" pitchFamily="34" charset="77"/>
              </a:rPr>
              <a:t>HIV-1 has four major groups based on the genome sequence, and several strains within the group</a:t>
            </a:r>
          </a:p>
        </p:txBody>
      </p:sp>
      <p:pic>
        <p:nvPicPr>
          <p:cNvPr id="11" name="Picture 2" descr="HIV types and strains">
            <a:extLst>
              <a:ext uri="{FF2B5EF4-FFF2-40B4-BE49-F238E27FC236}">
                <a16:creationId xmlns:a16="http://schemas.microsoft.com/office/drawing/2014/main" id="{E36225F5-37C6-0546-90E0-C6FAFDF4420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60891"/>
          <a:stretch/>
        </p:blipFill>
        <p:spPr bwMode="auto">
          <a:xfrm>
            <a:off x="528355" y="1625286"/>
            <a:ext cx="4043645" cy="3446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40F74AA-EFCB-4641-AB0B-91B7A25C18A7}"/>
              </a:ext>
            </a:extLst>
          </p:cNvPr>
          <p:cNvSpPr txBox="1"/>
          <p:nvPr/>
        </p:nvSpPr>
        <p:spPr>
          <a:xfrm>
            <a:off x="528355" y="5106291"/>
            <a:ext cx="3947951" cy="292388"/>
          </a:xfrm>
          <a:prstGeom prst="rect">
            <a:avLst/>
          </a:prstGeom>
          <a:noFill/>
        </p:spPr>
        <p:txBody>
          <a:bodyPr wrap="square" rtlCol="0">
            <a:spAutoFit/>
          </a:bodyPr>
          <a:lstStyle/>
          <a:p>
            <a:pPr algn="r"/>
            <a:r>
              <a:rPr lang="en-US" sz="1300" dirty="0" err="1">
                <a:latin typeface="Lato Hairline" panose="020F0202020204030203" pitchFamily="34" charset="77"/>
              </a:rPr>
              <a:t>www.avert.org</a:t>
            </a:r>
            <a:r>
              <a:rPr lang="en-US" sz="1300" dirty="0">
                <a:latin typeface="Lato Hairline" panose="020F0202020204030203" pitchFamily="34" charset="77"/>
              </a:rPr>
              <a:t>/professionals/</a:t>
            </a:r>
            <a:r>
              <a:rPr lang="en-US" sz="1300" dirty="0" err="1">
                <a:latin typeface="Lato Hairline" panose="020F0202020204030203" pitchFamily="34" charset="77"/>
              </a:rPr>
              <a:t>hiv</a:t>
            </a:r>
            <a:r>
              <a:rPr lang="en-US" sz="1300" dirty="0">
                <a:latin typeface="Lato Hairline" panose="020F0202020204030203" pitchFamily="34" charset="77"/>
              </a:rPr>
              <a:t>-science/types-strains</a:t>
            </a:r>
          </a:p>
        </p:txBody>
      </p:sp>
    </p:spTree>
    <p:extLst>
      <p:ext uri="{BB962C8B-B14F-4D97-AF65-F5344CB8AC3E}">
        <p14:creationId xmlns:p14="http://schemas.microsoft.com/office/powerpoint/2010/main" val="3703623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44" descr="_DSC48242.pdf"/>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16879" y="1673707"/>
            <a:ext cx="5859698" cy="3954485"/>
          </a:xfrm>
          <a:prstGeom prst="rect">
            <a:avLst/>
          </a:prstGeom>
          <a:noFill/>
          <a:ln>
            <a:noFill/>
          </a:ln>
        </p:spPr>
      </p:pic>
      <p:sp>
        <p:nvSpPr>
          <p:cNvPr id="181" name="Google Shape;181;p44"/>
          <p:cNvSpPr txBox="1">
            <a:spLocks noGrp="1"/>
          </p:cNvSpPr>
          <p:nvPr>
            <p:ph type="title"/>
          </p:nvPr>
        </p:nvSpPr>
        <p:spPr>
          <a:xfrm>
            <a:off x="548640" y="107576"/>
            <a:ext cx="8042911" cy="1336956"/>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accent1"/>
              </a:buClr>
              <a:buSzPts val="4800"/>
              <a:buFont typeface="PT Sans"/>
              <a:buNone/>
            </a:pPr>
            <a:r>
              <a:rPr lang="en-US" sz="4800" b="1" dirty="0">
                <a:solidFill>
                  <a:srgbClr val="012D88"/>
                </a:solidFill>
                <a:latin typeface="Lato" panose="020F0502020204030203" pitchFamily="34" charset="77"/>
              </a:rPr>
              <a:t>EDVOTEK</a:t>
            </a:r>
            <a:br>
              <a:rPr lang="en-US" sz="4800" b="1" dirty="0">
                <a:solidFill>
                  <a:srgbClr val="012D88"/>
                </a:solidFill>
                <a:latin typeface="Lato" panose="020F0502020204030203" pitchFamily="34" charset="77"/>
              </a:rPr>
            </a:br>
            <a:r>
              <a:rPr lang="en-US" sz="2400" dirty="0">
                <a:solidFill>
                  <a:srgbClr val="012D88"/>
                </a:solidFill>
                <a:latin typeface="Lato" panose="020F0502020204030203" pitchFamily="34" charset="77"/>
              </a:rPr>
              <a:t>The </a:t>
            </a:r>
            <a:r>
              <a:rPr lang="en-US" sz="2400" b="1" dirty="0">
                <a:solidFill>
                  <a:srgbClr val="012D88"/>
                </a:solidFill>
                <a:latin typeface="Lato" panose="020F0502020204030203" pitchFamily="34" charset="77"/>
              </a:rPr>
              <a:t>Biotechnology Education</a:t>
            </a:r>
            <a:r>
              <a:rPr lang="en-US" sz="2400" dirty="0">
                <a:solidFill>
                  <a:srgbClr val="012D88"/>
                </a:solidFill>
                <a:latin typeface="Lato" panose="020F0502020204030203" pitchFamily="34" charset="77"/>
              </a:rPr>
              <a:t> Company</a:t>
            </a:r>
            <a:endParaRPr dirty="0">
              <a:solidFill>
                <a:srgbClr val="012D88"/>
              </a:solidFill>
              <a:latin typeface="Lato" panose="020F0502020204030203" pitchFamily="34" charset="77"/>
            </a:endParaRPr>
          </a:p>
        </p:txBody>
      </p:sp>
      <p:sp>
        <p:nvSpPr>
          <p:cNvPr id="183" name="Google Shape;183;p44"/>
          <p:cNvSpPr txBox="1"/>
          <p:nvPr/>
        </p:nvSpPr>
        <p:spPr>
          <a:xfrm>
            <a:off x="1791174" y="5336466"/>
            <a:ext cx="5561651"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12D88"/>
                </a:solidFill>
                <a:latin typeface="Lato" panose="020F0502020204030203" pitchFamily="34" charset="77"/>
                <a:ea typeface="PT Sans"/>
                <a:cs typeface="PT Sans"/>
                <a:sym typeface="PT Sans"/>
              </a:rPr>
              <a:t>Celebrating OVER 30 years </a:t>
            </a: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12D88"/>
                </a:solidFill>
                <a:latin typeface="Lato" panose="020F0502020204030203" pitchFamily="34" charset="77"/>
                <a:ea typeface="PT Sans"/>
                <a:cs typeface="PT Sans"/>
                <a:sym typeface="PT Sans"/>
              </a:rPr>
              <a:t>of science education!</a:t>
            </a:r>
            <a:endParaRPr sz="1800" b="0" i="0" u="none" strike="noStrike" cap="none" dirty="0">
              <a:solidFill>
                <a:srgbClr val="012D88"/>
              </a:solidFill>
              <a:latin typeface="Lato" panose="020F0502020204030203" pitchFamily="34" charset="77"/>
              <a:ea typeface="PT Sans"/>
              <a:cs typeface="PT Sans"/>
              <a:sym typeface="PT Sans"/>
            </a:endParaRPr>
          </a:p>
        </p:txBody>
      </p:sp>
      <p:pic>
        <p:nvPicPr>
          <p:cNvPr id="3" name="Picture 2" descr="A picture containing drawing, device&#10;&#10;Description automatically generated">
            <a:extLst>
              <a:ext uri="{FF2B5EF4-FFF2-40B4-BE49-F238E27FC236}">
                <a16:creationId xmlns:a16="http://schemas.microsoft.com/office/drawing/2014/main" id="{163DB11E-B87D-B543-A302-3AAF24374B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0011" y="2414227"/>
            <a:ext cx="3683854" cy="2473445"/>
          </a:xfrm>
          <a:prstGeom prst="rect">
            <a:avLst/>
          </a:prstGeom>
        </p:spPr>
      </p:pic>
    </p:spTree>
    <p:extLst>
      <p:ext uri="{BB962C8B-B14F-4D97-AF65-F5344CB8AC3E}">
        <p14:creationId xmlns:p14="http://schemas.microsoft.com/office/powerpoint/2010/main" val="3799597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7244F63B-E1F8-EC46-803E-C2CEA3E6017C}"/>
              </a:ext>
            </a:extLst>
          </p:cNvPr>
          <p:cNvSpPr txBox="1">
            <a:spLocks/>
          </p:cNvSpPr>
          <p:nvPr/>
        </p:nvSpPr>
        <p:spPr>
          <a:xfrm>
            <a:off x="465221" y="1487906"/>
            <a:ext cx="8302793" cy="4473507"/>
          </a:xfrm>
          <a:prstGeom prst="rect">
            <a:avLst/>
          </a:prstGeom>
          <a:noFill/>
          <a:ln>
            <a:noFill/>
          </a:ln>
        </p:spPr>
        <p:txBody>
          <a:bodyPr spcFirstLastPara="1" wrap="square" lIns="91425" tIns="45700" rIns="91425" bIns="45700" numCol="2" spcCol="182880" anchor="t" anchorCtr="0">
            <a:normAutofit fontScale="92500" lnSpcReduction="20000"/>
          </a:bodyPr>
          <a:lstStyle>
            <a:defPPr marR="0" lvl="0" algn="l" rtl="0">
              <a:lnSpc>
                <a:spcPct val="100000"/>
              </a:lnSpc>
              <a:spcBef>
                <a:spcPts val="0"/>
              </a:spcBef>
              <a:spcAft>
                <a:spcPts val="0"/>
              </a:spcAft>
            </a:defPPr>
            <a:lvl1pPr marL="457200" marR="0" lvl="0" indent="-396240" algn="l" rtl="0">
              <a:lnSpc>
                <a:spcPct val="100000"/>
              </a:lnSpc>
              <a:spcBef>
                <a:spcPts val="1600"/>
              </a:spcBef>
              <a:spcAft>
                <a:spcPts val="0"/>
              </a:spcAft>
              <a:buClr>
                <a:srgbClr val="6DB7D7"/>
              </a:buClr>
              <a:buSzPts val="2640"/>
              <a:buFont typeface="Noto Sans Symbols"/>
              <a:buChar char="⚫"/>
              <a:defRPr sz="2000" b="0" i="0" u="none" strike="noStrike" cap="none">
                <a:solidFill>
                  <a:srgbClr val="404040"/>
                </a:solidFill>
                <a:latin typeface="Arial"/>
                <a:ea typeface="Arial"/>
                <a:cs typeface="Arial"/>
                <a:sym typeface="Arial"/>
              </a:defRPr>
            </a:lvl1pPr>
            <a:lvl2pPr marL="914400" marR="0" lvl="1" indent="-382269" algn="l" rtl="0">
              <a:lnSpc>
                <a:spcPct val="100000"/>
              </a:lnSpc>
              <a:spcBef>
                <a:spcPts val="600"/>
              </a:spcBef>
              <a:spcAft>
                <a:spcPts val="0"/>
              </a:spcAft>
              <a:buClr>
                <a:srgbClr val="205C77"/>
              </a:buClr>
              <a:buSzPts val="2420"/>
              <a:buFont typeface="Noto Sans Symbols"/>
              <a:buChar char="⚫"/>
              <a:defRPr sz="1800" b="0" i="0" u="none" strike="noStrike" cap="none">
                <a:solidFill>
                  <a:srgbClr val="404040"/>
                </a:solidFill>
                <a:latin typeface="Arial"/>
                <a:ea typeface="Arial"/>
                <a:cs typeface="Arial"/>
                <a:sym typeface="Arial"/>
              </a:defRPr>
            </a:lvl2pPr>
            <a:lvl3pPr marL="1371600" marR="0" lvl="2" indent="-368300" algn="l" rtl="0">
              <a:lnSpc>
                <a:spcPct val="100000"/>
              </a:lnSpc>
              <a:spcBef>
                <a:spcPts val="600"/>
              </a:spcBef>
              <a:spcAft>
                <a:spcPts val="0"/>
              </a:spcAft>
              <a:buClr>
                <a:srgbClr val="6DB7D7"/>
              </a:buClr>
              <a:buSzPts val="2200"/>
              <a:buFont typeface="Noto Sans Symbols"/>
              <a:buChar char="⚫"/>
              <a:defRPr sz="1800" b="0" i="0" u="none" strike="noStrike" cap="none">
                <a:solidFill>
                  <a:srgbClr val="404040"/>
                </a:solidFill>
                <a:latin typeface="Arial"/>
                <a:ea typeface="Arial"/>
                <a:cs typeface="Arial"/>
                <a:sym typeface="Arial"/>
              </a:defRPr>
            </a:lvl3pPr>
            <a:lvl4pPr marL="1828800" marR="0" lvl="3" indent="-354330" algn="l" rtl="0">
              <a:lnSpc>
                <a:spcPct val="100000"/>
              </a:lnSpc>
              <a:spcBef>
                <a:spcPts val="600"/>
              </a:spcBef>
              <a:spcAft>
                <a:spcPts val="0"/>
              </a:spcAft>
              <a:buClr>
                <a:srgbClr val="205C77"/>
              </a:buClr>
              <a:buSzPts val="1980"/>
              <a:buFont typeface="Noto Sans Symbols"/>
              <a:buChar char="⚫"/>
              <a:defRPr sz="1800" b="0" i="0" u="none" strike="noStrike" cap="none">
                <a:solidFill>
                  <a:srgbClr val="404040"/>
                </a:solidFill>
                <a:latin typeface="Arial"/>
                <a:ea typeface="Arial"/>
                <a:cs typeface="Arial"/>
                <a:sym typeface="Arial"/>
              </a:defRPr>
            </a:lvl4pPr>
            <a:lvl5pPr marL="2286000" marR="0" lvl="4" indent="-354329" algn="l" rtl="0">
              <a:lnSpc>
                <a:spcPct val="100000"/>
              </a:lnSpc>
              <a:spcBef>
                <a:spcPts val="600"/>
              </a:spcBef>
              <a:spcAft>
                <a:spcPts val="0"/>
              </a:spcAft>
              <a:buClr>
                <a:srgbClr val="6DB7D7"/>
              </a:buClr>
              <a:buSzPts val="1980"/>
              <a:buFont typeface="Noto Sans Symbols"/>
              <a:buChar char="⚫"/>
              <a:defRPr sz="1800" b="0" i="0" u="none" strike="noStrike" cap="none">
                <a:solidFill>
                  <a:srgbClr val="404040"/>
                </a:solidFill>
                <a:latin typeface="Arial"/>
                <a:ea typeface="Arial"/>
                <a:cs typeface="Arial"/>
                <a:sym typeface="Arial"/>
              </a:defRPr>
            </a:lvl5pPr>
            <a:lvl6pPr marL="2743200" marR="0" lvl="5"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6pPr>
            <a:lvl7pPr marL="3200400" marR="0" lvl="6"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7pPr>
            <a:lvl8pPr marL="3657600" marR="0" lvl="7"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8pPr>
            <a:lvl9pPr marL="4114800" marR="0" lvl="8"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9pPr>
          </a:lstStyle>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LABEL the plate and the pipets.</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HIV antigen solution to each well.   </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INCUBATE for five minutes.</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negative control to the first row and positive control to the second row.</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Patient 1 sample to the third row and Patient 2 sample to the fourth row.</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INCUBATE for 5 minutes.</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ADD three drops of detection antibody to each well.</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INCUBATE for five minutes</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ADD three drops of the substrate solution into each well</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OBSERVE your results.</a:t>
            </a:r>
            <a:endParaRPr lang="en-US" sz="1900" dirty="0">
              <a:solidFill>
                <a:schemeClr val="tx1"/>
              </a:solidFill>
              <a:latin typeface="Lato" panose="020F0502020204030203" pitchFamily="34" charset="77"/>
            </a:endParaRPr>
          </a:p>
        </p:txBody>
      </p:sp>
      <p:sp>
        <p:nvSpPr>
          <p:cNvPr id="5" name="Title 4">
            <a:extLst>
              <a:ext uri="{FF2B5EF4-FFF2-40B4-BE49-F238E27FC236}">
                <a16:creationId xmlns:a16="http://schemas.microsoft.com/office/drawing/2014/main" id="{4DE0943B-2E2A-5F4F-88EC-98DE36824256}"/>
              </a:ext>
            </a:extLst>
          </p:cNvPr>
          <p:cNvSpPr>
            <a:spLocks noGrp="1"/>
          </p:cNvSpPr>
          <p:nvPr>
            <p:ph type="title"/>
          </p:nvPr>
        </p:nvSpPr>
        <p:spPr>
          <a:xfrm>
            <a:off x="465221" y="107576"/>
            <a:ext cx="8126330" cy="1336956"/>
          </a:xfrm>
        </p:spPr>
        <p:txBody>
          <a:bodyPr/>
          <a:lstStyle/>
          <a:p>
            <a:r>
              <a:rPr lang="en-US" b="1" dirty="0">
                <a:solidFill>
                  <a:srgbClr val="012D88"/>
                </a:solidFill>
                <a:latin typeface="Lato" panose="020F0502020204030203" pitchFamily="34" charset="77"/>
              </a:rPr>
              <a:t>Protocol: Simulation of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HIV Antibody Test</a:t>
            </a:r>
          </a:p>
        </p:txBody>
      </p:sp>
    </p:spTree>
    <p:extLst>
      <p:ext uri="{BB962C8B-B14F-4D97-AF65-F5344CB8AC3E}">
        <p14:creationId xmlns:p14="http://schemas.microsoft.com/office/powerpoint/2010/main" val="1947236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7959-F04C-7347-8F1F-AAB572228D9D}"/>
              </a:ext>
            </a:extLst>
          </p:cNvPr>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Timeline of HIV research</a:t>
            </a:r>
          </a:p>
        </p:txBody>
      </p:sp>
      <p:sp>
        <p:nvSpPr>
          <p:cNvPr id="4" name="Content Placeholder 3">
            <a:extLst>
              <a:ext uri="{FF2B5EF4-FFF2-40B4-BE49-F238E27FC236}">
                <a16:creationId xmlns:a16="http://schemas.microsoft.com/office/drawing/2014/main" id="{962C9FC9-049C-874B-843B-E13238AFC865}"/>
              </a:ext>
            </a:extLst>
          </p:cNvPr>
          <p:cNvSpPr>
            <a:spLocks noGrp="1"/>
          </p:cNvSpPr>
          <p:nvPr>
            <p:ph sz="half" idx="2"/>
          </p:nvPr>
        </p:nvSpPr>
        <p:spPr>
          <a:xfrm>
            <a:off x="4751071" y="1204687"/>
            <a:ext cx="4030072" cy="4718738"/>
          </a:xfrm>
        </p:spPr>
        <p:txBody>
          <a:bodyPr>
            <a:normAutofit fontScale="85000" lnSpcReduction="10000"/>
          </a:bodyPr>
          <a:lstStyle/>
          <a:p>
            <a:pPr>
              <a:buFont typeface="Arial" panose="020B0604020202020204" pitchFamily="34" charset="0"/>
              <a:buChar char="•"/>
            </a:pPr>
            <a:r>
              <a:rPr lang="en-US" sz="2100" dirty="0">
                <a:latin typeface="Lato" panose="020F0502020204030203" pitchFamily="34" charset="77"/>
              </a:rPr>
              <a:t>Evidence shows that HIV may have been infecting humans since the early 1900’s, but widespread infection began in the 1970’s</a:t>
            </a:r>
          </a:p>
          <a:p>
            <a:pPr>
              <a:buFont typeface="Arial" panose="020B0604020202020204" pitchFamily="34" charset="0"/>
              <a:buChar char="•"/>
            </a:pPr>
            <a:r>
              <a:rPr lang="en-US" sz="2100" dirty="0">
                <a:latin typeface="Lato" panose="020F0502020204030203" pitchFamily="34" charset="77"/>
              </a:rPr>
              <a:t>In 1983/84, researchers identified the virus and learned how it spread</a:t>
            </a:r>
          </a:p>
          <a:p>
            <a:pPr>
              <a:buFont typeface="Arial" panose="020B0604020202020204" pitchFamily="34" charset="0"/>
              <a:buChar char="•"/>
            </a:pPr>
            <a:r>
              <a:rPr lang="en-US" sz="2100" dirty="0">
                <a:latin typeface="Lato" panose="020F0502020204030203" pitchFamily="34" charset="77"/>
              </a:rPr>
              <a:t>By 1997, AIDS deaths declined from testing and treatment </a:t>
            </a:r>
          </a:p>
          <a:p>
            <a:pPr>
              <a:buFont typeface="Arial" panose="020B0604020202020204" pitchFamily="34" charset="0"/>
              <a:buChar char="•"/>
            </a:pPr>
            <a:r>
              <a:rPr lang="en-US" sz="2100" dirty="0">
                <a:latin typeface="Lato" panose="020F0502020204030203" pitchFamily="34" charset="77"/>
              </a:rPr>
              <a:t>With the advent of antiretroviral therapy, HIV has become a chronic condition with fewer people progressing to AIDS.</a:t>
            </a:r>
          </a:p>
          <a:p>
            <a:pPr marL="60960" indent="0">
              <a:buNone/>
            </a:pPr>
            <a:r>
              <a:rPr lang="en-US" sz="1050" dirty="0">
                <a:latin typeface="Lato" panose="020F0502020204030203" pitchFamily="34" charset="77"/>
              </a:rPr>
              <a:t>For a timeline of public health measures: https://</a:t>
            </a:r>
            <a:r>
              <a:rPr lang="en-US" sz="1050" dirty="0" err="1">
                <a:latin typeface="Lato" panose="020F0502020204030203" pitchFamily="34" charset="77"/>
              </a:rPr>
              <a:t>npin.cdc.gov</a:t>
            </a:r>
            <a:r>
              <a:rPr lang="en-US" sz="1050" dirty="0">
                <a:latin typeface="Lato" panose="020F0502020204030203" pitchFamily="34" charset="77"/>
              </a:rPr>
              <a:t>/pages/hiv-and-aids-timeline#1980</a:t>
            </a:r>
          </a:p>
        </p:txBody>
      </p:sp>
      <p:pic>
        <p:nvPicPr>
          <p:cNvPr id="1026" name="Picture 2" descr="clipping from the issue of MMWR featuring the first report on what would be known as the AIDS epidemic">
            <a:extLst>
              <a:ext uri="{FF2B5EF4-FFF2-40B4-BE49-F238E27FC236}">
                <a16:creationId xmlns:a16="http://schemas.microsoft.com/office/drawing/2014/main" id="{0D9403FC-7DCE-0A44-8C73-046D608FA1C9}"/>
              </a:ext>
            </a:extLst>
          </p:cNvPr>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819821" y="1600201"/>
            <a:ext cx="34925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 Koop's letter in Understanding AIDS">
            <a:extLst>
              <a:ext uri="{FF2B5EF4-FFF2-40B4-BE49-F238E27FC236}">
                <a16:creationId xmlns:a16="http://schemas.microsoft.com/office/drawing/2014/main" id="{A76D5A14-B4D4-3C40-9F06-39308AE1B6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4701" y="3965670"/>
            <a:ext cx="1508649" cy="19577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n America Responds to AIDS ad announcing the Understanding AIDS brochure mailing">
            <a:extLst>
              <a:ext uri="{FF2B5EF4-FFF2-40B4-BE49-F238E27FC236}">
                <a16:creationId xmlns:a16="http://schemas.microsoft.com/office/drawing/2014/main" id="{43A292F6-B7EA-2B46-B4D2-5061EBBCDE2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99726" y="3965670"/>
            <a:ext cx="1508649" cy="1964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9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D3F1-14DB-7047-905C-19D17A97188E}"/>
              </a:ext>
            </a:extLst>
          </p:cNvPr>
          <p:cNvSpPr>
            <a:spLocks noGrp="1"/>
          </p:cNvSpPr>
          <p:nvPr>
            <p:ph type="title"/>
          </p:nvPr>
        </p:nvSpPr>
        <p:spPr>
          <a:xfrm>
            <a:off x="549275" y="107576"/>
            <a:ext cx="8042276" cy="1336956"/>
          </a:xfrm>
        </p:spPr>
        <p:txBody>
          <a:bodyPr wrap="square" anchor="ctr">
            <a:normAutofit/>
          </a:bodyPr>
          <a:lstStyle/>
          <a:p>
            <a:pPr>
              <a:lnSpc>
                <a:spcPct val="90000"/>
              </a:lnSpc>
            </a:pPr>
            <a:r>
              <a:rPr lang="en-US" b="1" dirty="0">
                <a:solidFill>
                  <a:srgbClr val="012D88"/>
                </a:solidFill>
                <a:latin typeface="Lato" panose="020F0502020204030203" pitchFamily="34" charset="77"/>
              </a:rPr>
              <a:t>Prevention is the Best Medicine</a:t>
            </a:r>
          </a:p>
        </p:txBody>
      </p:sp>
      <p:sp>
        <p:nvSpPr>
          <p:cNvPr id="3" name="Content Placeholder 2">
            <a:extLst>
              <a:ext uri="{FF2B5EF4-FFF2-40B4-BE49-F238E27FC236}">
                <a16:creationId xmlns:a16="http://schemas.microsoft.com/office/drawing/2014/main" id="{1BF70084-1563-CC4C-8FBE-302EFC9F9BB6}"/>
              </a:ext>
            </a:extLst>
          </p:cNvPr>
          <p:cNvSpPr>
            <a:spLocks noGrp="1"/>
          </p:cNvSpPr>
          <p:nvPr>
            <p:ph sz="half" idx="1"/>
          </p:nvPr>
        </p:nvSpPr>
        <p:spPr>
          <a:xfrm>
            <a:off x="549274" y="1149440"/>
            <a:ext cx="4022725" cy="4794161"/>
          </a:xfrm>
        </p:spPr>
        <p:txBody>
          <a:bodyPr wrap="square" anchor="t">
            <a:normAutofit fontScale="85000" lnSpcReduction="20000"/>
          </a:bodyPr>
          <a:lstStyle/>
          <a:p>
            <a:pPr>
              <a:buFont typeface="Arial" panose="020B0604020202020204" pitchFamily="34" charset="0"/>
              <a:buChar char="•"/>
            </a:pPr>
            <a:r>
              <a:rPr lang="en-US" dirty="0">
                <a:latin typeface="Lato" panose="020F0502020204030203" pitchFamily="34" charset="77"/>
              </a:rPr>
              <a:t>HIV spreads through direct contact with some body fluids (blood, semen, rectal and vaginal fluids, human milk)</a:t>
            </a:r>
          </a:p>
          <a:p>
            <a:pPr>
              <a:buFont typeface="Arial" panose="020B0604020202020204" pitchFamily="34" charset="0"/>
              <a:buChar char="•"/>
            </a:pPr>
            <a:r>
              <a:rPr lang="en-US" dirty="0">
                <a:latin typeface="Lato" panose="020F0502020204030203" pitchFamily="34" charset="77"/>
              </a:rPr>
              <a:t>To prevent infection, minimize high-risk behaviors (unprotected sex, needle sharing).</a:t>
            </a:r>
          </a:p>
          <a:p>
            <a:pPr>
              <a:buFont typeface="Arial" panose="020B0604020202020204" pitchFamily="34" charset="0"/>
              <a:buChar char="•"/>
            </a:pPr>
            <a:r>
              <a:rPr lang="en-US" dirty="0">
                <a:latin typeface="Lato" panose="020F0502020204030203" pitchFamily="34" charset="77"/>
              </a:rPr>
              <a:t>If involved in high-risk activities, regular testing and </a:t>
            </a:r>
            <a:r>
              <a:rPr lang="en-US" dirty="0" err="1">
                <a:latin typeface="Lato" panose="020F0502020204030203" pitchFamily="34" charset="77"/>
              </a:rPr>
              <a:t>PrEP</a:t>
            </a:r>
            <a:r>
              <a:rPr lang="en-US" dirty="0">
                <a:latin typeface="Lato" panose="020F0502020204030203" pitchFamily="34" charset="77"/>
              </a:rPr>
              <a:t>/PEP help to prevent spread.</a:t>
            </a:r>
          </a:p>
          <a:p>
            <a:pPr>
              <a:buFont typeface="Arial" panose="020B0604020202020204" pitchFamily="34" charset="0"/>
              <a:buChar char="•"/>
            </a:pPr>
            <a:r>
              <a:rPr lang="en-US" dirty="0">
                <a:solidFill>
                  <a:schemeClr val="accent6">
                    <a:lumMod val="75000"/>
                  </a:schemeClr>
                </a:solidFill>
                <a:latin typeface="Lato" panose="020F0502020204030203" pitchFamily="34" charset="77"/>
              </a:rPr>
              <a:t>If you are exhibiting symptoms, </a:t>
            </a:r>
            <a:r>
              <a:rPr lang="en-US" b="1" dirty="0">
                <a:solidFill>
                  <a:schemeClr val="accent6">
                    <a:lumMod val="75000"/>
                  </a:schemeClr>
                </a:solidFill>
                <a:latin typeface="Lato" panose="020F0502020204030203" pitchFamily="34" charset="77"/>
              </a:rPr>
              <a:t>contact your healthcare professional for guidance. </a:t>
            </a:r>
          </a:p>
          <a:p>
            <a:pPr>
              <a:buFont typeface="Arial" panose="020B0604020202020204" pitchFamily="34" charset="0"/>
              <a:buChar char="•"/>
            </a:pPr>
            <a:r>
              <a:rPr lang="en-US" b="1" dirty="0">
                <a:solidFill>
                  <a:schemeClr val="tx1"/>
                </a:solidFill>
                <a:latin typeface="Lato" panose="020F0502020204030203" pitchFamily="34" charset="77"/>
              </a:rPr>
              <a:t>There is no cure for HIV.  </a:t>
            </a:r>
            <a:r>
              <a:rPr lang="en-US" dirty="0">
                <a:solidFill>
                  <a:schemeClr val="tx1"/>
                </a:solidFill>
                <a:latin typeface="Lato" panose="020F0502020204030203" pitchFamily="34" charset="77"/>
              </a:rPr>
              <a:t>Treatment includes Antiretroviral therapy (ART), which can reduce viral levels to undetectable.</a:t>
            </a:r>
            <a:endParaRPr lang="en-US" dirty="0">
              <a:solidFill>
                <a:schemeClr val="tx1"/>
              </a:solidFill>
            </a:endParaRPr>
          </a:p>
        </p:txBody>
      </p:sp>
      <p:pic>
        <p:nvPicPr>
          <p:cNvPr id="9" name="Content Placeholder 8" descr="Text&#10;&#10;Description automatically generated">
            <a:extLst>
              <a:ext uri="{FF2B5EF4-FFF2-40B4-BE49-F238E27FC236}">
                <a16:creationId xmlns:a16="http://schemas.microsoft.com/office/drawing/2014/main" id="{2DFCA8E6-AD27-224C-9A71-7CEB7DE40DD3}"/>
              </a:ext>
            </a:extLst>
          </p:cNvPr>
          <p:cNvPicPr>
            <a:picLocks noGrp="1" noChangeAspect="1"/>
          </p:cNvPicPr>
          <p:nvPr>
            <p:ph sz="half" idx="2"/>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223669" y="1313119"/>
            <a:ext cx="2895600" cy="4343400"/>
          </a:xfrm>
        </p:spPr>
      </p:pic>
    </p:spTree>
    <p:extLst>
      <p:ext uri="{BB962C8B-B14F-4D97-AF65-F5344CB8AC3E}">
        <p14:creationId xmlns:p14="http://schemas.microsoft.com/office/powerpoint/2010/main" val="148539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415C-1AB2-4743-802D-37D8BD3AF35F}"/>
              </a:ext>
            </a:extLst>
          </p:cNvPr>
          <p:cNvSpPr>
            <a:spLocks noGrp="1"/>
          </p:cNvSpPr>
          <p:nvPr>
            <p:ph type="title"/>
          </p:nvPr>
        </p:nvSpPr>
        <p:spPr>
          <a:xfrm>
            <a:off x="731520" y="107576"/>
            <a:ext cx="7860031" cy="1336956"/>
          </a:xfrm>
        </p:spPr>
        <p:txBody>
          <a:bodyPr wrap="square" anchor="ctr">
            <a:normAutofit/>
          </a:bodyPr>
          <a:lstStyle/>
          <a:p>
            <a:r>
              <a:rPr lang="en-US" b="1" dirty="0">
                <a:solidFill>
                  <a:srgbClr val="012D88"/>
                </a:solidFill>
                <a:latin typeface="Lato" panose="020F0502020204030203" pitchFamily="34" charset="77"/>
              </a:rPr>
              <a:t>Diagnosing HIV</a:t>
            </a:r>
          </a:p>
        </p:txBody>
      </p:sp>
      <p:pic>
        <p:nvPicPr>
          <p:cNvPr id="6" name="Content Placeholder 5" descr="A picture containing table, indoor, sitting, toy&#10;&#10;Description automatically generated">
            <a:extLst>
              <a:ext uri="{FF2B5EF4-FFF2-40B4-BE49-F238E27FC236}">
                <a16:creationId xmlns:a16="http://schemas.microsoft.com/office/drawing/2014/main" id="{1FB30FD7-2F57-6840-99EF-0305DDFC9C06}"/>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731520" y="1398969"/>
            <a:ext cx="3840480" cy="4343400"/>
          </a:xfrm>
          <a:noFill/>
        </p:spPr>
      </p:pic>
      <p:sp>
        <p:nvSpPr>
          <p:cNvPr id="4" name="Content Placeholder 3">
            <a:extLst>
              <a:ext uri="{FF2B5EF4-FFF2-40B4-BE49-F238E27FC236}">
                <a16:creationId xmlns:a16="http://schemas.microsoft.com/office/drawing/2014/main" id="{05D25B65-CBFC-AB42-B38C-ED9C1036D4FC}"/>
              </a:ext>
            </a:extLst>
          </p:cNvPr>
          <p:cNvSpPr>
            <a:spLocks noGrp="1"/>
          </p:cNvSpPr>
          <p:nvPr>
            <p:ph sz="half" idx="2"/>
          </p:nvPr>
        </p:nvSpPr>
        <p:spPr>
          <a:xfrm>
            <a:off x="4879858" y="1444532"/>
            <a:ext cx="3840480" cy="4343400"/>
          </a:xfrm>
        </p:spPr>
        <p:txBody>
          <a:bodyPr wrap="square" anchor="t">
            <a:normAutofit fontScale="85000" lnSpcReduction="10000"/>
          </a:bodyPr>
          <a:lstStyle/>
          <a:p>
            <a:pPr>
              <a:lnSpc>
                <a:spcPct val="90000"/>
              </a:lnSpc>
              <a:buFont typeface="Arial" panose="020B0604020202020204" pitchFamily="34" charset="0"/>
              <a:buChar char="•"/>
            </a:pPr>
            <a:r>
              <a:rPr lang="en-US" sz="2400" dirty="0">
                <a:latin typeface="Lato" panose="020F0502020204030203" pitchFamily="34" charset="77"/>
              </a:rPr>
              <a:t>There are several diagnostic tests to confirm HIV infection: Nucleic Acid Test (NAT), Immunoassay, and Western Blot.</a:t>
            </a:r>
          </a:p>
          <a:p>
            <a:pPr>
              <a:lnSpc>
                <a:spcPct val="90000"/>
              </a:lnSpc>
              <a:buFont typeface="Arial" panose="020B0604020202020204" pitchFamily="34" charset="0"/>
              <a:buChar char="•"/>
            </a:pPr>
            <a:r>
              <a:rPr lang="en-US" sz="2400" b="1" dirty="0">
                <a:latin typeface="Lato" panose="020F0502020204030203" pitchFamily="34" charset="77"/>
              </a:rPr>
              <a:t>NAT</a:t>
            </a:r>
            <a:r>
              <a:rPr lang="en-US" sz="2400" dirty="0">
                <a:latin typeface="Lato" panose="020F0502020204030203" pitchFamily="34" charset="77"/>
              </a:rPr>
              <a:t> uses RT-PCR to test for the presence of the viral genome.</a:t>
            </a:r>
          </a:p>
          <a:p>
            <a:pPr>
              <a:lnSpc>
                <a:spcPct val="90000"/>
              </a:lnSpc>
              <a:buFont typeface="Arial" panose="020B0604020202020204" pitchFamily="34" charset="0"/>
              <a:buChar char="•"/>
            </a:pPr>
            <a:r>
              <a:rPr lang="en-US" sz="2400" b="1" dirty="0">
                <a:latin typeface="Lato" panose="020F0502020204030203" pitchFamily="34" charset="77"/>
              </a:rPr>
              <a:t>Immunoassays</a:t>
            </a:r>
            <a:r>
              <a:rPr lang="en-US" sz="2400" dirty="0">
                <a:latin typeface="Lato" panose="020F0502020204030203" pitchFamily="34" charset="77"/>
              </a:rPr>
              <a:t> test for the presence of antibodies to HIV or HIV proteins </a:t>
            </a:r>
          </a:p>
          <a:p>
            <a:pPr>
              <a:lnSpc>
                <a:spcPct val="90000"/>
              </a:lnSpc>
              <a:buFont typeface="Arial" panose="020B0604020202020204" pitchFamily="34" charset="0"/>
              <a:buChar char="•"/>
            </a:pPr>
            <a:r>
              <a:rPr lang="en-US" sz="2400" b="1" dirty="0">
                <a:latin typeface="Lato" panose="020F0502020204030203" pitchFamily="34" charset="77"/>
              </a:rPr>
              <a:t>Western Blot</a:t>
            </a:r>
            <a:r>
              <a:rPr lang="en-US" sz="2400" dirty="0">
                <a:latin typeface="Lato" panose="020F0502020204030203" pitchFamily="34" charset="77"/>
              </a:rPr>
              <a:t> tests for individual HIV proteins </a:t>
            </a:r>
            <a:endParaRPr lang="en-US" sz="2400" b="1" dirty="0">
              <a:latin typeface="Lato" panose="020F0502020204030203" pitchFamily="34" charset="77"/>
            </a:endParaRPr>
          </a:p>
        </p:txBody>
      </p:sp>
    </p:spTree>
    <p:extLst>
      <p:ext uri="{BB962C8B-B14F-4D97-AF65-F5344CB8AC3E}">
        <p14:creationId xmlns:p14="http://schemas.microsoft.com/office/powerpoint/2010/main" val="839367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EF14E97B-B735-4C95-B149-9FF2B09DCA36}"/>
              </a:ext>
            </a:extLst>
          </p:cNvPr>
          <p:cNvSpPr>
            <a:spLocks noGrp="1"/>
          </p:cNvSpPr>
          <p:nvPr>
            <p:ph type="title"/>
          </p:nvPr>
        </p:nvSpPr>
        <p:spPr>
          <a:xfrm>
            <a:off x="533398" y="196422"/>
            <a:ext cx="8214819" cy="1162050"/>
          </a:xfrm>
        </p:spPr>
        <p:txBody>
          <a:bodyPr anchor="ctr"/>
          <a:lstStyle/>
          <a:p>
            <a:r>
              <a:rPr lang="en-US" b="1" dirty="0">
                <a:solidFill>
                  <a:srgbClr val="012D88"/>
                </a:solidFill>
                <a:latin typeface="Lato" panose="020F0502020204030203" pitchFamily="34" charset="77"/>
              </a:rPr>
              <a:t>The HIV Antibody/Antigen Assay</a:t>
            </a:r>
          </a:p>
        </p:txBody>
      </p:sp>
      <p:sp>
        <p:nvSpPr>
          <p:cNvPr id="3" name="Content Placeholder 2">
            <a:extLst>
              <a:ext uri="{FF2B5EF4-FFF2-40B4-BE49-F238E27FC236}">
                <a16:creationId xmlns:a16="http://schemas.microsoft.com/office/drawing/2014/main" id="{0A43F7DA-A086-CF47-B9D9-A172542A5BF7}"/>
              </a:ext>
            </a:extLst>
          </p:cNvPr>
          <p:cNvSpPr>
            <a:spLocks noGrp="1"/>
          </p:cNvSpPr>
          <p:nvPr>
            <p:ph type="body" idx="1"/>
          </p:nvPr>
        </p:nvSpPr>
        <p:spPr>
          <a:xfrm>
            <a:off x="533399" y="1358473"/>
            <a:ext cx="3709114" cy="4318996"/>
          </a:xfrm>
        </p:spPr>
        <p:txBody>
          <a:bodyPr wrap="square" anchor="ctr">
            <a:normAutofit/>
          </a:bodyPr>
          <a:lstStyle/>
          <a:p>
            <a:pPr marL="514350" indent="-285750" algn="l">
              <a:lnSpc>
                <a:spcPct val="90000"/>
              </a:lnSpc>
              <a:buFont typeface="Arial" panose="020B0604020202020204" pitchFamily="34" charset="0"/>
              <a:buChar char="•"/>
            </a:pPr>
            <a:r>
              <a:rPr lang="en-US" sz="2400" dirty="0">
                <a:latin typeface="Lato" panose="020F0502020204030203" pitchFamily="34" charset="77"/>
              </a:rPr>
              <a:t>Fourth generation tests identify multiple indicators of infection</a:t>
            </a:r>
          </a:p>
          <a:p>
            <a:pPr marL="971550" lvl="1" indent="-285750">
              <a:lnSpc>
                <a:spcPct val="90000"/>
              </a:lnSpc>
              <a:buFont typeface="Arial" panose="020B0604020202020204" pitchFamily="34" charset="0"/>
              <a:buChar char="•"/>
            </a:pPr>
            <a:r>
              <a:rPr lang="en-US" sz="1800" dirty="0">
                <a:latin typeface="Lato" panose="020F0502020204030203" pitchFamily="34" charset="77"/>
              </a:rPr>
              <a:t>HIV p24 Antigen, which develops earlier in infection than antibodies</a:t>
            </a:r>
            <a:endParaRPr lang="en-US" sz="1800" dirty="0">
              <a:solidFill>
                <a:schemeClr val="dk1"/>
              </a:solidFill>
              <a:latin typeface="Lato" panose="020F0502020204030203" pitchFamily="34" charset="77"/>
              <a:ea typeface="Calibri"/>
              <a:cs typeface="Calibri"/>
              <a:sym typeface="Calibri"/>
            </a:endParaRPr>
          </a:p>
          <a:p>
            <a:pPr marL="971550" lvl="1" indent="-285750">
              <a:lnSpc>
                <a:spcPct val="90000"/>
              </a:lnSpc>
              <a:buFont typeface="Arial" panose="020B0604020202020204" pitchFamily="34" charset="0"/>
              <a:buChar char="•"/>
            </a:pPr>
            <a:r>
              <a:rPr lang="en-US" sz="1800" dirty="0">
                <a:solidFill>
                  <a:schemeClr val="dk1"/>
                </a:solidFill>
                <a:latin typeface="Lato" panose="020F0502020204030203" pitchFamily="34" charset="77"/>
                <a:cs typeface="Calibri"/>
                <a:sym typeface="Calibri"/>
              </a:rPr>
              <a:t>Anti-HIV IgG and IgM Antibodies</a:t>
            </a:r>
            <a:endParaRPr lang="en-US" sz="1800" dirty="0">
              <a:latin typeface="Lato" panose="020F0502020204030203" pitchFamily="34" charset="77"/>
            </a:endParaRPr>
          </a:p>
          <a:p>
            <a:pPr marL="514350" indent="-285750" algn="l">
              <a:lnSpc>
                <a:spcPct val="90000"/>
              </a:lnSpc>
              <a:buFont typeface="Arial" panose="020B0604020202020204" pitchFamily="34" charset="0"/>
              <a:buChar char="•"/>
            </a:pPr>
            <a:r>
              <a:rPr lang="en-US" sz="2400" dirty="0">
                <a:latin typeface="Lato" panose="020F0502020204030203" pitchFamily="34" charset="77"/>
              </a:rPr>
              <a:t>Fast, accurate testing is the first step in managing infections.</a:t>
            </a:r>
          </a:p>
        </p:txBody>
      </p:sp>
      <p:grpSp>
        <p:nvGrpSpPr>
          <p:cNvPr id="8" name="Group 7">
            <a:extLst>
              <a:ext uri="{FF2B5EF4-FFF2-40B4-BE49-F238E27FC236}">
                <a16:creationId xmlns:a16="http://schemas.microsoft.com/office/drawing/2014/main" id="{625A2772-D1FA-CC48-9EE7-89A2D38799E2}"/>
              </a:ext>
            </a:extLst>
          </p:cNvPr>
          <p:cNvGrpSpPr/>
          <p:nvPr/>
        </p:nvGrpSpPr>
        <p:grpSpPr>
          <a:xfrm>
            <a:off x="4731469" y="1102659"/>
            <a:ext cx="3628327" cy="4676118"/>
            <a:chOff x="4242513" y="2800777"/>
            <a:chExt cx="5251112" cy="6767532"/>
          </a:xfrm>
        </p:grpSpPr>
        <p:pic>
          <p:nvPicPr>
            <p:cNvPr id="4" name="Picture 3" descr="A picture containing diagram&#10;&#10;Description automatically generated">
              <a:extLst>
                <a:ext uri="{FF2B5EF4-FFF2-40B4-BE49-F238E27FC236}">
                  <a16:creationId xmlns:a16="http://schemas.microsoft.com/office/drawing/2014/main" id="{F34C9B2A-7C09-9A4D-9CFA-48B9BD6682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42513" y="2800778"/>
              <a:ext cx="3279913" cy="6767531"/>
            </a:xfrm>
            <a:prstGeom prst="rect">
              <a:avLst/>
            </a:prstGeom>
          </p:spPr>
        </p:pic>
        <p:pic>
          <p:nvPicPr>
            <p:cNvPr id="7" name="Picture 6" descr="A picture containing Teams&#10;&#10;Description automatically generated">
              <a:extLst>
                <a:ext uri="{FF2B5EF4-FFF2-40B4-BE49-F238E27FC236}">
                  <a16:creationId xmlns:a16="http://schemas.microsoft.com/office/drawing/2014/main" id="{51DB9E7F-79D4-804A-8A5C-F2FCB422F1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51307" y="2800777"/>
              <a:ext cx="2042318" cy="6767532"/>
            </a:xfrm>
            <a:prstGeom prst="round2DiagRect">
              <a:avLst/>
            </a:prstGeom>
          </p:spPr>
        </p:pic>
      </p:grpSp>
    </p:spTree>
    <p:extLst>
      <p:ext uri="{BB962C8B-B14F-4D97-AF65-F5344CB8AC3E}">
        <p14:creationId xmlns:p14="http://schemas.microsoft.com/office/powerpoint/2010/main" val="1854359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7244F63B-E1F8-EC46-803E-C2CEA3E6017C}"/>
              </a:ext>
            </a:extLst>
          </p:cNvPr>
          <p:cNvSpPr txBox="1">
            <a:spLocks/>
          </p:cNvSpPr>
          <p:nvPr/>
        </p:nvSpPr>
        <p:spPr>
          <a:xfrm>
            <a:off x="465221" y="1487906"/>
            <a:ext cx="8302793" cy="4473507"/>
          </a:xfrm>
          <a:prstGeom prst="rect">
            <a:avLst/>
          </a:prstGeom>
          <a:noFill/>
          <a:ln>
            <a:noFill/>
          </a:ln>
        </p:spPr>
        <p:txBody>
          <a:bodyPr spcFirstLastPara="1" wrap="square" lIns="91425" tIns="45700" rIns="91425" bIns="45700" numCol="2" spcCol="182880" anchor="t" anchorCtr="0">
            <a:normAutofit fontScale="92500" lnSpcReduction="20000"/>
          </a:bodyPr>
          <a:lstStyle>
            <a:defPPr marR="0" lvl="0" algn="l" rtl="0">
              <a:lnSpc>
                <a:spcPct val="100000"/>
              </a:lnSpc>
              <a:spcBef>
                <a:spcPts val="0"/>
              </a:spcBef>
              <a:spcAft>
                <a:spcPts val="0"/>
              </a:spcAft>
            </a:defPPr>
            <a:lvl1pPr marL="457200" marR="0" lvl="0" indent="-396240" algn="l" rtl="0">
              <a:lnSpc>
                <a:spcPct val="100000"/>
              </a:lnSpc>
              <a:spcBef>
                <a:spcPts val="1600"/>
              </a:spcBef>
              <a:spcAft>
                <a:spcPts val="0"/>
              </a:spcAft>
              <a:buClr>
                <a:srgbClr val="6DB7D7"/>
              </a:buClr>
              <a:buSzPts val="2640"/>
              <a:buFont typeface="Noto Sans Symbols"/>
              <a:buChar char="⚫"/>
              <a:defRPr sz="2000" b="0" i="0" u="none" strike="noStrike" cap="none">
                <a:solidFill>
                  <a:srgbClr val="404040"/>
                </a:solidFill>
                <a:latin typeface="Arial"/>
                <a:ea typeface="Arial"/>
                <a:cs typeface="Arial"/>
                <a:sym typeface="Arial"/>
              </a:defRPr>
            </a:lvl1pPr>
            <a:lvl2pPr marL="914400" marR="0" lvl="1" indent="-382269" algn="l" rtl="0">
              <a:lnSpc>
                <a:spcPct val="100000"/>
              </a:lnSpc>
              <a:spcBef>
                <a:spcPts val="600"/>
              </a:spcBef>
              <a:spcAft>
                <a:spcPts val="0"/>
              </a:spcAft>
              <a:buClr>
                <a:srgbClr val="205C77"/>
              </a:buClr>
              <a:buSzPts val="2420"/>
              <a:buFont typeface="Noto Sans Symbols"/>
              <a:buChar char="⚫"/>
              <a:defRPr sz="1800" b="0" i="0" u="none" strike="noStrike" cap="none">
                <a:solidFill>
                  <a:srgbClr val="404040"/>
                </a:solidFill>
                <a:latin typeface="Arial"/>
                <a:ea typeface="Arial"/>
                <a:cs typeface="Arial"/>
                <a:sym typeface="Arial"/>
              </a:defRPr>
            </a:lvl2pPr>
            <a:lvl3pPr marL="1371600" marR="0" lvl="2" indent="-368300" algn="l" rtl="0">
              <a:lnSpc>
                <a:spcPct val="100000"/>
              </a:lnSpc>
              <a:spcBef>
                <a:spcPts val="600"/>
              </a:spcBef>
              <a:spcAft>
                <a:spcPts val="0"/>
              </a:spcAft>
              <a:buClr>
                <a:srgbClr val="6DB7D7"/>
              </a:buClr>
              <a:buSzPts val="2200"/>
              <a:buFont typeface="Noto Sans Symbols"/>
              <a:buChar char="⚫"/>
              <a:defRPr sz="1800" b="0" i="0" u="none" strike="noStrike" cap="none">
                <a:solidFill>
                  <a:srgbClr val="404040"/>
                </a:solidFill>
                <a:latin typeface="Arial"/>
                <a:ea typeface="Arial"/>
                <a:cs typeface="Arial"/>
                <a:sym typeface="Arial"/>
              </a:defRPr>
            </a:lvl3pPr>
            <a:lvl4pPr marL="1828800" marR="0" lvl="3" indent="-354330" algn="l" rtl="0">
              <a:lnSpc>
                <a:spcPct val="100000"/>
              </a:lnSpc>
              <a:spcBef>
                <a:spcPts val="600"/>
              </a:spcBef>
              <a:spcAft>
                <a:spcPts val="0"/>
              </a:spcAft>
              <a:buClr>
                <a:srgbClr val="205C77"/>
              </a:buClr>
              <a:buSzPts val="1980"/>
              <a:buFont typeface="Noto Sans Symbols"/>
              <a:buChar char="⚫"/>
              <a:defRPr sz="1800" b="0" i="0" u="none" strike="noStrike" cap="none">
                <a:solidFill>
                  <a:srgbClr val="404040"/>
                </a:solidFill>
                <a:latin typeface="Arial"/>
                <a:ea typeface="Arial"/>
                <a:cs typeface="Arial"/>
                <a:sym typeface="Arial"/>
              </a:defRPr>
            </a:lvl4pPr>
            <a:lvl5pPr marL="2286000" marR="0" lvl="4" indent="-354329" algn="l" rtl="0">
              <a:lnSpc>
                <a:spcPct val="100000"/>
              </a:lnSpc>
              <a:spcBef>
                <a:spcPts val="600"/>
              </a:spcBef>
              <a:spcAft>
                <a:spcPts val="0"/>
              </a:spcAft>
              <a:buClr>
                <a:srgbClr val="6DB7D7"/>
              </a:buClr>
              <a:buSzPts val="1980"/>
              <a:buFont typeface="Noto Sans Symbols"/>
              <a:buChar char="⚫"/>
              <a:defRPr sz="1800" b="0" i="0" u="none" strike="noStrike" cap="none">
                <a:solidFill>
                  <a:srgbClr val="404040"/>
                </a:solidFill>
                <a:latin typeface="Arial"/>
                <a:ea typeface="Arial"/>
                <a:cs typeface="Arial"/>
                <a:sym typeface="Arial"/>
              </a:defRPr>
            </a:lvl5pPr>
            <a:lvl6pPr marL="2743200" marR="0" lvl="5"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6pPr>
            <a:lvl7pPr marL="3200400" marR="0" lvl="6"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7pPr>
            <a:lvl8pPr marL="3657600" marR="0" lvl="7"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8pPr>
            <a:lvl9pPr marL="4114800" marR="0" lvl="8"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9pPr>
          </a:lstStyle>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LABEL the plate and the pipets.</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HIV antigen solution to each well.   </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INCUBATE for five minutes.</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negative control to the first row and positive control to the second row.</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Patient 1 sample to the third row and Patient 2 sample to the fourth row.</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INCUBATE for 5 minutes.</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ADD three drops of detection antibody to each well.</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INCUBATE for five minutes</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ADD three drops of the substrate solution into each well</a:t>
            </a:r>
          </a:p>
          <a:p>
            <a:pPr indent="-457200">
              <a:buClr>
                <a:srgbClr val="012D88"/>
              </a:buClr>
              <a:buSzPct val="125000"/>
              <a:buFont typeface="+mj-lt"/>
              <a:buAutoNum type="arabicPeriod" startAt="8"/>
            </a:pPr>
            <a:r>
              <a:rPr lang="en-US" sz="1900" b="1" dirty="0">
                <a:solidFill>
                  <a:schemeClr val="accent6"/>
                </a:solidFill>
                <a:latin typeface="Lato" panose="020F0502020204030203" pitchFamily="34" charset="77"/>
              </a:rPr>
              <a:t>OBSERVE your results.</a:t>
            </a:r>
            <a:endParaRPr lang="en-US" sz="1900" dirty="0">
              <a:solidFill>
                <a:schemeClr val="accent6"/>
              </a:solidFill>
              <a:latin typeface="Lato" panose="020F0502020204030203" pitchFamily="34" charset="77"/>
            </a:endParaRPr>
          </a:p>
        </p:txBody>
      </p:sp>
      <p:sp>
        <p:nvSpPr>
          <p:cNvPr id="5" name="Title 4">
            <a:extLst>
              <a:ext uri="{FF2B5EF4-FFF2-40B4-BE49-F238E27FC236}">
                <a16:creationId xmlns:a16="http://schemas.microsoft.com/office/drawing/2014/main" id="{4DE0943B-2E2A-5F4F-88EC-98DE36824256}"/>
              </a:ext>
            </a:extLst>
          </p:cNvPr>
          <p:cNvSpPr>
            <a:spLocks noGrp="1"/>
          </p:cNvSpPr>
          <p:nvPr>
            <p:ph type="title"/>
          </p:nvPr>
        </p:nvSpPr>
        <p:spPr>
          <a:xfrm>
            <a:off x="465221" y="107576"/>
            <a:ext cx="8126330" cy="1336956"/>
          </a:xfrm>
        </p:spPr>
        <p:txBody>
          <a:bodyPr/>
          <a:lstStyle/>
          <a:p>
            <a:r>
              <a:rPr lang="en-US" b="1" dirty="0">
                <a:solidFill>
                  <a:srgbClr val="012D88"/>
                </a:solidFill>
                <a:latin typeface="Lato" panose="020F0502020204030203" pitchFamily="34" charset="77"/>
              </a:rPr>
              <a:t>Protocol: Simulation of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HIV Antibody Test</a:t>
            </a:r>
          </a:p>
        </p:txBody>
      </p:sp>
    </p:spTree>
    <p:extLst>
      <p:ext uri="{BB962C8B-B14F-4D97-AF65-F5344CB8AC3E}">
        <p14:creationId xmlns:p14="http://schemas.microsoft.com/office/powerpoint/2010/main" val="310636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nchor="ctr"/>
          <a:lstStyle/>
          <a:p>
            <a:r>
              <a:rPr lang="en-US" b="1" dirty="0">
                <a:solidFill>
                  <a:srgbClr val="012D88"/>
                </a:solidFill>
                <a:latin typeface="Lato" panose="020F0502020204030203" pitchFamily="34" charset="77"/>
              </a:rPr>
              <a:t>Results and Conclusions</a:t>
            </a:r>
          </a:p>
        </p:txBody>
      </p:sp>
      <p:graphicFrame>
        <p:nvGraphicFramePr>
          <p:cNvPr id="7" name="Content Placeholder 6">
            <a:extLst>
              <a:ext uri="{FF2B5EF4-FFF2-40B4-BE49-F238E27FC236}">
                <a16:creationId xmlns:a16="http://schemas.microsoft.com/office/drawing/2014/main" id="{6D0534F9-C269-F44C-8596-7F870939006E}"/>
              </a:ext>
            </a:extLst>
          </p:cNvPr>
          <p:cNvGraphicFramePr>
            <a:graphicFrameLocks noGrp="1"/>
          </p:cNvGraphicFramePr>
          <p:nvPr>
            <p:ph sz="half" idx="2"/>
            <p:extLst>
              <p:ext uri="{D42A27DB-BD31-4B8C-83A1-F6EECF244321}">
                <p14:modId xmlns:p14="http://schemas.microsoft.com/office/powerpoint/2010/main" val="1074075761"/>
              </p:ext>
            </p:extLst>
          </p:nvPr>
        </p:nvGraphicFramePr>
        <p:xfrm>
          <a:off x="730250" y="2048294"/>
          <a:ext cx="3841750" cy="2761411"/>
        </p:xfrm>
        <a:graphic>
          <a:graphicData uri="http://schemas.openxmlformats.org/drawingml/2006/table">
            <a:tbl>
              <a:tblPr firstRow="1" bandRow="1">
                <a:tableStyleId>{9DCAF9ED-07DC-4A11-8D7F-57B35C25682E}</a:tableStyleId>
              </a:tblPr>
              <a:tblGrid>
                <a:gridCol w="1920875">
                  <a:extLst>
                    <a:ext uri="{9D8B030D-6E8A-4147-A177-3AD203B41FA5}">
                      <a16:colId xmlns:a16="http://schemas.microsoft.com/office/drawing/2014/main" val="2280471581"/>
                    </a:ext>
                  </a:extLst>
                </a:gridCol>
                <a:gridCol w="1920875">
                  <a:extLst>
                    <a:ext uri="{9D8B030D-6E8A-4147-A177-3AD203B41FA5}">
                      <a16:colId xmlns:a16="http://schemas.microsoft.com/office/drawing/2014/main" val="2615308174"/>
                    </a:ext>
                  </a:extLst>
                </a:gridCol>
              </a:tblGrid>
              <a:tr h="419091">
                <a:tc>
                  <a:txBody>
                    <a:bodyPr/>
                    <a:lstStyle/>
                    <a:p>
                      <a:r>
                        <a:rPr lang="en-US" dirty="0"/>
                        <a:t>Sample</a:t>
                      </a:r>
                    </a:p>
                  </a:txBody>
                  <a:tcPr>
                    <a:solidFill>
                      <a:srgbClr val="012D88"/>
                    </a:solidFill>
                  </a:tcPr>
                </a:tc>
                <a:tc>
                  <a:txBody>
                    <a:bodyPr/>
                    <a:lstStyle/>
                    <a:p>
                      <a:r>
                        <a:rPr lang="en-US" dirty="0"/>
                        <a:t>Observations</a:t>
                      </a:r>
                    </a:p>
                  </a:txBody>
                  <a:tcPr>
                    <a:solidFill>
                      <a:srgbClr val="012D88"/>
                    </a:solidFill>
                  </a:tcPr>
                </a:tc>
                <a:extLst>
                  <a:ext uri="{0D108BD9-81ED-4DB2-BD59-A6C34878D82A}">
                    <a16:rowId xmlns:a16="http://schemas.microsoft.com/office/drawing/2014/main" val="2437113234"/>
                  </a:ext>
                </a:extLst>
              </a:tr>
              <a:tr h="585580">
                <a:tc>
                  <a:txBody>
                    <a:bodyPr/>
                    <a:lstStyle/>
                    <a:p>
                      <a:r>
                        <a:rPr lang="en-US" dirty="0">
                          <a:latin typeface="Lato" panose="020F0502020204030203" pitchFamily="34" charset="77"/>
                        </a:rPr>
                        <a:t>1.  Negative Control</a:t>
                      </a:r>
                    </a:p>
                  </a:txBody>
                  <a:tcPr/>
                </a:tc>
                <a:tc>
                  <a:txBody>
                    <a:bodyPr/>
                    <a:lstStyle/>
                    <a:p>
                      <a:r>
                        <a:rPr lang="en-US" dirty="0">
                          <a:latin typeface="Lato" panose="020F0502020204030203" pitchFamily="34" charset="77"/>
                        </a:rPr>
                        <a:t>Clear (no anti-HIV antibodies)</a:t>
                      </a:r>
                    </a:p>
                  </a:txBody>
                  <a:tcPr/>
                </a:tc>
                <a:extLst>
                  <a:ext uri="{0D108BD9-81ED-4DB2-BD59-A6C34878D82A}">
                    <a16:rowId xmlns:a16="http://schemas.microsoft.com/office/drawing/2014/main" val="2022853770"/>
                  </a:ext>
                </a:extLst>
              </a:tr>
              <a:tr h="585580">
                <a:tc>
                  <a:txBody>
                    <a:bodyPr/>
                    <a:lstStyle/>
                    <a:p>
                      <a:r>
                        <a:rPr lang="en-US" dirty="0">
                          <a:latin typeface="Lato" panose="020F0502020204030203" pitchFamily="34" charset="77"/>
                        </a:rPr>
                        <a:t>2.  Positive Control</a:t>
                      </a:r>
                    </a:p>
                  </a:txBody>
                  <a:tcPr/>
                </a:tc>
                <a:tc>
                  <a:txBody>
                    <a:bodyPr/>
                    <a:lstStyle/>
                    <a:p>
                      <a:r>
                        <a:rPr lang="en-US" dirty="0">
                          <a:latin typeface="Lato" panose="020F0502020204030203" pitchFamily="34" charset="77"/>
                        </a:rPr>
                        <a:t>Green (anti-HIV antibodies present)</a:t>
                      </a:r>
                    </a:p>
                  </a:txBody>
                  <a:tcPr/>
                </a:tc>
                <a:extLst>
                  <a:ext uri="{0D108BD9-81ED-4DB2-BD59-A6C34878D82A}">
                    <a16:rowId xmlns:a16="http://schemas.microsoft.com/office/drawing/2014/main" val="1336316985"/>
                  </a:ext>
                </a:extLst>
              </a:tr>
              <a:tr h="585580">
                <a:tc>
                  <a:txBody>
                    <a:bodyPr/>
                    <a:lstStyle/>
                    <a:p>
                      <a:r>
                        <a:rPr lang="en-US" dirty="0">
                          <a:latin typeface="Lato" panose="020F0502020204030203" pitchFamily="34" charset="77"/>
                        </a:rPr>
                        <a:t>3. Patient Sample 1</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Lato" panose="020F0502020204030203" pitchFamily="34" charset="77"/>
                        </a:rPr>
                        <a:t>Clear (no anti-HIV antibodies)</a:t>
                      </a:r>
                    </a:p>
                  </a:txBody>
                  <a:tcPr/>
                </a:tc>
                <a:extLst>
                  <a:ext uri="{0D108BD9-81ED-4DB2-BD59-A6C34878D82A}">
                    <a16:rowId xmlns:a16="http://schemas.microsoft.com/office/drawing/2014/main" val="1979924469"/>
                  </a:ext>
                </a:extLst>
              </a:tr>
              <a:tr h="585580">
                <a:tc>
                  <a:txBody>
                    <a:bodyPr/>
                    <a:lstStyle/>
                    <a:p>
                      <a:r>
                        <a:rPr lang="en-US" dirty="0">
                          <a:latin typeface="Lato" panose="020F0502020204030203" pitchFamily="34" charset="77"/>
                        </a:rPr>
                        <a:t>4. Patient Sample 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latin typeface="Lato" panose="020F0502020204030203" pitchFamily="34" charset="77"/>
                        </a:rPr>
                        <a:t>Green (anti-HIV antibodies present)</a:t>
                      </a:r>
                    </a:p>
                  </a:txBody>
                  <a:tcPr/>
                </a:tc>
                <a:extLst>
                  <a:ext uri="{0D108BD9-81ED-4DB2-BD59-A6C34878D82A}">
                    <a16:rowId xmlns:a16="http://schemas.microsoft.com/office/drawing/2014/main" val="2322149191"/>
                  </a:ext>
                </a:extLst>
              </a:tr>
            </a:tbl>
          </a:graphicData>
        </a:graphic>
      </p:graphicFrame>
      <p:pic>
        <p:nvPicPr>
          <p:cNvPr id="6" name="Picture 5" descr="A picture containing shape&#10;&#10;Description automatically generated">
            <a:extLst>
              <a:ext uri="{FF2B5EF4-FFF2-40B4-BE49-F238E27FC236}">
                <a16:creationId xmlns:a16="http://schemas.microsoft.com/office/drawing/2014/main" id="{4879D0D5-3076-F44E-81C7-89E2C7F71B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6911" y="1320900"/>
            <a:ext cx="3123032" cy="4207703"/>
          </a:xfrm>
          <a:prstGeom prst="rect">
            <a:avLst/>
          </a:prstGeom>
        </p:spPr>
      </p:pic>
    </p:spTree>
    <p:extLst>
      <p:ext uri="{BB962C8B-B14F-4D97-AF65-F5344CB8AC3E}">
        <p14:creationId xmlns:p14="http://schemas.microsoft.com/office/powerpoint/2010/main" val="2902738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80C5B8B1-C96B-CE43-A814-F6F4186FC567}"/>
              </a:ext>
            </a:extLst>
          </p:cNvPr>
          <p:cNvPicPr>
            <a:picLocks noChangeAspect="1"/>
          </p:cNvPicPr>
          <p:nvPr/>
        </p:nvPicPr>
        <p:blipFill>
          <a:blip r:embed="rId3" cstate="screen">
            <a:alphaModFix amt="16000"/>
            <a:extLst>
              <a:ext uri="{28A0092B-C50C-407E-A947-70E740481C1C}">
                <a14:useLocalDpi xmlns:a14="http://schemas.microsoft.com/office/drawing/2010/main"/>
              </a:ext>
            </a:extLst>
          </a:blip>
          <a:stretch>
            <a:fillRect/>
          </a:stretch>
        </p:blipFill>
        <p:spPr>
          <a:xfrm>
            <a:off x="2092221" y="1196093"/>
            <a:ext cx="4959558" cy="4830738"/>
          </a:xfrm>
          <a:prstGeom prst="rect">
            <a:avLst/>
          </a:prstGeom>
        </p:spPr>
      </p:pic>
      <p:sp>
        <p:nvSpPr>
          <p:cNvPr id="3" name="Text Placeholder 2">
            <a:extLst>
              <a:ext uri="{FF2B5EF4-FFF2-40B4-BE49-F238E27FC236}">
                <a16:creationId xmlns:a16="http://schemas.microsoft.com/office/drawing/2014/main" id="{DA1E7EDE-BE6F-934F-8D07-5A1B76CFAFA7}"/>
              </a:ext>
            </a:extLst>
          </p:cNvPr>
          <p:cNvSpPr>
            <a:spLocks noGrp="1"/>
          </p:cNvSpPr>
          <p:nvPr>
            <p:ph type="body" idx="1"/>
          </p:nvPr>
        </p:nvSpPr>
        <p:spPr>
          <a:xfrm>
            <a:off x="194872" y="704538"/>
            <a:ext cx="8574373" cy="5239063"/>
          </a:xfrm>
        </p:spPr>
        <p:txBody>
          <a:bodyPr anchor="ctr">
            <a:normAutofit lnSpcReduction="10000"/>
          </a:bodyPr>
          <a:lstStyle/>
          <a:p>
            <a:pPr>
              <a:buFont typeface="Arial" panose="020B0604020202020204" pitchFamily="34" charset="0"/>
              <a:buChar char="•"/>
            </a:pPr>
            <a:r>
              <a:rPr lang="en-US" b="1" dirty="0">
                <a:solidFill>
                  <a:schemeClr val="tx1"/>
                </a:solidFill>
                <a:latin typeface="Lato" panose="020F0502020204030203" pitchFamily="34" charset="77"/>
              </a:rPr>
              <a:t>The retrovirus HIV inserts its genome into the host DNA.  </a:t>
            </a:r>
          </a:p>
          <a:p>
            <a:pPr>
              <a:buFont typeface="Arial" panose="020B0604020202020204" pitchFamily="34" charset="0"/>
              <a:buChar char="•"/>
            </a:pPr>
            <a:r>
              <a:rPr lang="en-US" b="1" dirty="0">
                <a:solidFill>
                  <a:schemeClr val="tx1"/>
                </a:solidFill>
                <a:latin typeface="Lato" panose="020F0502020204030203" pitchFamily="34" charset="77"/>
              </a:rPr>
              <a:t>HIV is a major public health concern worldwide.</a:t>
            </a:r>
          </a:p>
          <a:p>
            <a:pPr>
              <a:buFont typeface="Arial" panose="020B0604020202020204" pitchFamily="34" charset="0"/>
              <a:buChar char="•"/>
            </a:pPr>
            <a:r>
              <a:rPr lang="en-US" b="1" dirty="0">
                <a:solidFill>
                  <a:schemeClr val="tx1"/>
                </a:solidFill>
                <a:latin typeface="Lato" panose="020F0502020204030203" pitchFamily="34" charset="77"/>
              </a:rPr>
              <a:t>Initial symptoms of HIV are mild. As the disease weakens the immune system, patients are susceptible to infection.</a:t>
            </a:r>
          </a:p>
          <a:p>
            <a:pPr>
              <a:buFont typeface="Arial" panose="020B0604020202020204" pitchFamily="34" charset="0"/>
              <a:buChar char="•"/>
            </a:pPr>
            <a:r>
              <a:rPr lang="en-US" b="1" dirty="0">
                <a:solidFill>
                  <a:schemeClr val="tx1"/>
                </a:solidFill>
                <a:latin typeface="Lato" panose="020F0502020204030203" pitchFamily="34" charset="77"/>
              </a:rPr>
              <a:t>Screening using the ELISA identifies HIV antibodies and antigens in patient samples</a:t>
            </a:r>
          </a:p>
          <a:p>
            <a:pPr>
              <a:buFont typeface="Arial" panose="020B0604020202020204" pitchFamily="34" charset="0"/>
              <a:buChar char="•"/>
            </a:pPr>
            <a:r>
              <a:rPr lang="en-US" b="1" dirty="0">
                <a:solidFill>
                  <a:schemeClr val="tx1"/>
                </a:solidFill>
                <a:latin typeface="Lato" panose="020F0502020204030203" pitchFamily="34" charset="77"/>
              </a:rPr>
              <a:t>Early detection is important for treatment of the disease and to prevent spread.</a:t>
            </a:r>
          </a:p>
          <a:p>
            <a:pPr>
              <a:buFont typeface="Arial" panose="020B0604020202020204" pitchFamily="34" charset="0"/>
              <a:buChar char="•"/>
            </a:pPr>
            <a:r>
              <a:rPr lang="en-US" b="1" dirty="0">
                <a:solidFill>
                  <a:schemeClr val="tx1"/>
                </a:solidFill>
                <a:latin typeface="Lato" panose="020F0502020204030203" pitchFamily="34" charset="77"/>
              </a:rPr>
              <a:t>For the most up-to-date information, visit </a:t>
            </a:r>
            <a:r>
              <a:rPr lang="en-US" b="1" dirty="0" err="1">
                <a:solidFill>
                  <a:schemeClr val="tx1"/>
                </a:solidFill>
                <a:latin typeface="Lato" panose="020F0502020204030203" pitchFamily="34" charset="77"/>
              </a:rPr>
              <a:t>www.cdc.gov</a:t>
            </a:r>
            <a:r>
              <a:rPr lang="en-US" b="1" dirty="0">
                <a:solidFill>
                  <a:schemeClr val="tx1"/>
                </a:solidFill>
                <a:latin typeface="Lato" panose="020F0502020204030203" pitchFamily="34" charset="77"/>
              </a:rPr>
              <a:t>/</a:t>
            </a:r>
            <a:r>
              <a:rPr lang="en-US" b="1" dirty="0" err="1">
                <a:solidFill>
                  <a:schemeClr val="tx1"/>
                </a:solidFill>
                <a:latin typeface="Lato" panose="020F0502020204030203" pitchFamily="34" charset="77"/>
              </a:rPr>
              <a:t>hiv</a:t>
            </a:r>
            <a:endParaRPr lang="en-US" b="1" dirty="0">
              <a:solidFill>
                <a:schemeClr val="tx1"/>
              </a:solidFill>
              <a:latin typeface="Lato" panose="020F0502020204030203" pitchFamily="34" charset="77"/>
            </a:endParaRPr>
          </a:p>
        </p:txBody>
      </p:sp>
      <p:sp>
        <p:nvSpPr>
          <p:cNvPr id="2" name="Title 1">
            <a:extLst>
              <a:ext uri="{FF2B5EF4-FFF2-40B4-BE49-F238E27FC236}">
                <a16:creationId xmlns:a16="http://schemas.microsoft.com/office/drawing/2014/main" id="{8A283883-7044-D641-8D53-C480886411A3}"/>
              </a:ext>
            </a:extLst>
          </p:cNvPr>
          <p:cNvSpPr>
            <a:spLocks noGrp="1"/>
          </p:cNvSpPr>
          <p:nvPr>
            <p:ph type="title"/>
          </p:nvPr>
        </p:nvSpPr>
        <p:spPr>
          <a:xfrm>
            <a:off x="548640" y="227496"/>
            <a:ext cx="8042911" cy="1336956"/>
          </a:xfrm>
        </p:spPr>
        <p:txBody>
          <a:bodyPr anchor="t"/>
          <a:lstStyle/>
          <a:p>
            <a:r>
              <a:rPr lang="en-US" b="1" dirty="0">
                <a:solidFill>
                  <a:srgbClr val="012D88"/>
                </a:solidFill>
                <a:latin typeface="Lato" panose="020F0502020204030203" pitchFamily="34" charset="77"/>
              </a:rPr>
              <a:t>Using the ELISA to test for HIV</a:t>
            </a:r>
          </a:p>
        </p:txBody>
      </p:sp>
    </p:spTree>
    <p:extLst>
      <p:ext uri="{BB962C8B-B14F-4D97-AF65-F5344CB8AC3E}">
        <p14:creationId xmlns:p14="http://schemas.microsoft.com/office/powerpoint/2010/main" val="1743814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1177129" y="196422"/>
            <a:ext cx="6789742" cy="11620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accent1"/>
              </a:buClr>
              <a:buSzPts val="3600"/>
              <a:buFont typeface="PT Sans"/>
              <a:buNone/>
            </a:pPr>
            <a:r>
              <a:rPr lang="en-US" sz="3600" b="1" u="none" strike="noStrike" cap="none" dirty="0">
                <a:solidFill>
                  <a:srgbClr val="012D88"/>
                </a:solidFill>
                <a:latin typeface="Lato" panose="020F0502020204030203" pitchFamily="34" charset="77"/>
                <a:ea typeface="Century Gothic" panose="020B0502020202020204" pitchFamily="34" charset="-128"/>
                <a:cs typeface="PT Sans"/>
                <a:sym typeface="PT Sans"/>
              </a:rPr>
              <a:t>EDVOTEK, Inc.</a:t>
            </a:r>
            <a:br>
              <a:rPr lang="en-US" sz="3600" b="1" u="none" strike="noStrike" cap="none" dirty="0">
                <a:solidFill>
                  <a:srgbClr val="012D88"/>
                </a:solidFill>
                <a:latin typeface="Lato" panose="020F0502020204030203" pitchFamily="34" charset="77"/>
                <a:ea typeface="Century Gothic" panose="020B0502020202020204" pitchFamily="34" charset="-128"/>
                <a:cs typeface="PT Sans"/>
                <a:sym typeface="PT Sans"/>
              </a:rPr>
            </a:br>
            <a:r>
              <a:rPr lang="en-US" sz="2600" b="1" u="none" strike="noStrike" cap="none" dirty="0">
                <a:solidFill>
                  <a:srgbClr val="012D88"/>
                </a:solidFill>
                <a:latin typeface="Lato" panose="020F0502020204030203" pitchFamily="34" charset="77"/>
                <a:ea typeface="Century Gothic" panose="020B0502020202020204" pitchFamily="34" charset="-128"/>
                <a:cs typeface="PT Sans"/>
                <a:sym typeface="PT Sans"/>
              </a:rPr>
              <a:t>The Biotechnology Education Company</a:t>
            </a:r>
            <a:endParaRPr sz="2600" b="1" u="none" strike="noStrike" cap="none" dirty="0">
              <a:solidFill>
                <a:srgbClr val="012D88"/>
              </a:solidFill>
              <a:latin typeface="Lato" panose="020F0502020204030203" pitchFamily="34" charset="77"/>
              <a:ea typeface="Century Gothic" panose="020B0502020202020204" pitchFamily="34" charset="-128"/>
              <a:cs typeface="PT Sans"/>
              <a:sym typeface="PT Sans"/>
            </a:endParaRPr>
          </a:p>
        </p:txBody>
      </p:sp>
      <p:pic>
        <p:nvPicPr>
          <p:cNvPr id="355" name="Google Shape;355;p58" descr="_DSC8179 pc.jpg"/>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5257800" y="1750867"/>
            <a:ext cx="3407171" cy="3636278"/>
          </a:xfrm>
          <a:prstGeom prst="rect">
            <a:avLst/>
          </a:prstGeom>
          <a:noFill/>
          <a:ln w="9525" cap="flat" cmpd="sng">
            <a:solidFill>
              <a:schemeClr val="dk1"/>
            </a:solidFill>
            <a:prstDash val="solid"/>
            <a:round/>
            <a:headEnd type="none" w="sm" len="sm"/>
            <a:tailEnd type="none" w="sm" len="sm"/>
          </a:ln>
          <a:effectLst>
            <a:outerShdw blurRad="63500" sx="100500" sy="100500" algn="ctr" rotWithShape="0">
              <a:srgbClr val="000000">
                <a:alpha val="49411"/>
              </a:srgbClr>
            </a:outerShdw>
          </a:effectLst>
        </p:spPr>
      </p:pic>
      <p:sp>
        <p:nvSpPr>
          <p:cNvPr id="3" name="Text Placeholder 2">
            <a:extLst>
              <a:ext uri="{FF2B5EF4-FFF2-40B4-BE49-F238E27FC236}">
                <a16:creationId xmlns:a16="http://schemas.microsoft.com/office/drawing/2014/main" id="{A06130F4-A27D-164A-92E2-EE0491C66566}"/>
              </a:ext>
            </a:extLst>
          </p:cNvPr>
          <p:cNvSpPr>
            <a:spLocks noGrp="1"/>
          </p:cNvSpPr>
          <p:nvPr>
            <p:ph type="body" idx="1"/>
          </p:nvPr>
        </p:nvSpPr>
        <p:spPr>
          <a:xfrm>
            <a:off x="382772" y="1463481"/>
            <a:ext cx="4875027" cy="3937552"/>
          </a:xfrm>
        </p:spPr>
        <p:txBody>
          <a:bodyPr/>
          <a:lstStyle/>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To Request this Presentation:</a:t>
            </a:r>
            <a:endParaRPr lang="en-US" b="1"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rgbClr val="000000"/>
                </a:solidFill>
                <a:latin typeface="Lato" panose="020F0502020204030203" pitchFamily="34" charset="77"/>
                <a:ea typeface="Century Gothic" panose="020B0502020202020204" pitchFamily="34" charset="-128"/>
                <a:hlinkClick r:id="rId4"/>
              </a:rPr>
              <a:t>https://forms.gle</a:t>
            </a:r>
            <a:r>
              <a:rPr lang="en-US">
                <a:solidFill>
                  <a:srgbClr val="000000"/>
                </a:solidFill>
                <a:latin typeface="Lato" panose="020F0502020204030203" pitchFamily="34" charset="77"/>
                <a:ea typeface="Century Gothic" panose="020B0502020202020204" pitchFamily="34" charset="-128"/>
                <a:hlinkClick r:id="rId4"/>
              </a:rPr>
              <a:t>/nN19Lwb5ajYVJ3N47</a:t>
            </a:r>
            <a:endParaRPr lang="en-US">
              <a:solidFill>
                <a:srgbClr val="000000"/>
              </a:solidFill>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endParaRPr lang="en-US" b="1" dirty="0">
              <a:solidFill>
                <a:srgbClr val="0C0C0C"/>
              </a:solidFill>
              <a:latin typeface="Lato" panose="020F0502020204030203" pitchFamily="34" charset="77"/>
              <a:ea typeface="Century Gothic" panose="020B0502020202020204" pitchFamily="34" charset="-128"/>
            </a:endParaRPr>
          </a:p>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For Orders &amp; Technical Service:  </a:t>
            </a:r>
            <a:endParaRPr lang="en-US" b="1"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rgbClr val="000000"/>
                </a:solidFill>
                <a:latin typeface="Lato" panose="020F0502020204030203" pitchFamily="34" charset="77"/>
                <a:ea typeface="Century Gothic" panose="020B0502020202020204" pitchFamily="34" charset="-128"/>
              </a:rPr>
              <a:t>Phone: </a:t>
            </a:r>
            <a:r>
              <a:rPr lang="en-US" dirty="0">
                <a:solidFill>
                  <a:srgbClr val="012D88"/>
                </a:solidFill>
                <a:latin typeface="Lato" panose="020F0502020204030203" pitchFamily="34" charset="77"/>
                <a:ea typeface="Century Gothic" panose="020B0502020202020204" pitchFamily="34" charset="-128"/>
              </a:rPr>
              <a:t>1-800-EDVOTEK (1-800-338-6538)</a:t>
            </a:r>
          </a:p>
          <a:p>
            <a:pPr marL="285750" lvl="0" indent="-285750" algn="l">
              <a:spcBef>
                <a:spcPts val="0"/>
              </a:spcBef>
              <a:buSzPts val="1760"/>
              <a:buFont typeface="Arial" panose="020B0604020202020204" pitchFamily="34" charset="0"/>
              <a:buChar char="•"/>
            </a:pPr>
            <a:r>
              <a:rPr lang="en-US" dirty="0">
                <a:solidFill>
                  <a:srgbClr val="0C0C0C"/>
                </a:solidFill>
                <a:latin typeface="Lato" panose="020F0502020204030203" pitchFamily="34" charset="77"/>
                <a:ea typeface="Century Gothic" panose="020B0502020202020204" pitchFamily="34" charset="-128"/>
              </a:rPr>
              <a:t>Web site: </a:t>
            </a:r>
            <a:r>
              <a:rPr lang="en-US" dirty="0">
                <a:solidFill>
                  <a:srgbClr val="2C7C9F"/>
                </a:solidFill>
                <a:latin typeface="Lato" panose="020F0502020204030203" pitchFamily="34" charset="77"/>
                <a:ea typeface="Century Gothic" panose="020B0502020202020204" pitchFamily="34" charset="-128"/>
                <a:hlinkClick r:id="rId5"/>
              </a:rPr>
              <a:t>www.edvotek.com</a:t>
            </a:r>
            <a:endParaRPr lang="en-US"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rgbClr val="0C0C0C"/>
                </a:solidFill>
                <a:latin typeface="Lato" panose="020F0502020204030203" pitchFamily="34" charset="77"/>
                <a:ea typeface="Century Gothic" panose="020B0502020202020204" pitchFamily="34" charset="-128"/>
              </a:rPr>
              <a:t>Email:  </a:t>
            </a:r>
            <a:r>
              <a:rPr lang="en-US" dirty="0" err="1">
                <a:solidFill>
                  <a:srgbClr val="012D88"/>
                </a:solidFill>
                <a:latin typeface="Lato" panose="020F0502020204030203" pitchFamily="34" charset="77"/>
                <a:ea typeface="Century Gothic" panose="020B0502020202020204" pitchFamily="34" charset="-128"/>
              </a:rPr>
              <a:t>info@edvotek.com</a:t>
            </a:r>
            <a:endParaRPr lang="en-US" dirty="0">
              <a:solidFill>
                <a:srgbClr val="012D88"/>
              </a:solidFill>
              <a:latin typeface="Lato" panose="020F0502020204030203" pitchFamily="34" charset="77"/>
              <a:ea typeface="Century Gothic" panose="020B0502020202020204" pitchFamily="34" charset="-128"/>
            </a:endParaRPr>
          </a:p>
          <a:p>
            <a:pPr marL="0" lvl="0" indent="27940" algn="l">
              <a:spcBef>
                <a:spcPts val="0"/>
              </a:spcBef>
              <a:buSzPts val="440"/>
            </a:pPr>
            <a:endParaRPr lang="en-US" sz="500" dirty="0">
              <a:solidFill>
                <a:srgbClr val="2C7C9F"/>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dirty="0">
              <a:solidFill>
                <a:srgbClr val="0C0C0C"/>
              </a:solidFill>
              <a:latin typeface="Century Gothic" panose="020B0502020202020204" pitchFamily="34" charset="-128"/>
              <a:ea typeface="Century Gothic" panose="020B0502020202020204" pitchFamily="34" charset="-128"/>
            </a:endParaRPr>
          </a:p>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Check out our YouTube Channel:</a:t>
            </a:r>
            <a:endParaRPr lang="en-US" b="1"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solidFill>
                  <a:schemeClr val="accent1"/>
                </a:solidFill>
                <a:latin typeface="Lato" panose="020F0502020204030203" pitchFamily="34" charset="77"/>
                <a:ea typeface="Century Gothic" panose="020B0502020202020204" pitchFamily="34" charset="-128"/>
                <a:hlinkClick r:id="rId6"/>
              </a:rPr>
              <a:t>www.youtube.com/EdvotekInc</a:t>
            </a:r>
            <a:endParaRPr lang="en-US" dirty="0">
              <a:solidFill>
                <a:schemeClr val="accent1"/>
              </a:solidFill>
              <a:latin typeface="Lato" panose="020F0502020204030203" pitchFamily="34" charset="77"/>
              <a:ea typeface="Century Gothic" panose="020B0502020202020204" pitchFamily="34" charset="-128"/>
            </a:endParaRPr>
          </a:p>
          <a:p>
            <a:pPr marL="0" lvl="0" indent="0">
              <a:spcBef>
                <a:spcPts val="0"/>
              </a:spcBef>
              <a:buSzPts val="440"/>
            </a:pPr>
            <a:endParaRPr lang="en-US" sz="500" dirty="0">
              <a:solidFill>
                <a:schemeClr val="accent1"/>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b="1"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b="1" dirty="0">
              <a:solidFill>
                <a:srgbClr val="0C0C0C"/>
              </a:solidFill>
              <a:latin typeface="Century Gothic" panose="020B0502020202020204" pitchFamily="34" charset="-128"/>
              <a:ea typeface="Century Gothic" panose="020B0502020202020204" pitchFamily="34" charset="-128"/>
            </a:endParaRPr>
          </a:p>
          <a:p>
            <a:pPr marL="0" lvl="0" indent="0">
              <a:spcBef>
                <a:spcPts val="0"/>
              </a:spcBef>
              <a:buSzPts val="440"/>
            </a:pPr>
            <a:endParaRPr lang="en-US" sz="500" b="1" dirty="0">
              <a:solidFill>
                <a:srgbClr val="0C0C0C"/>
              </a:solidFill>
              <a:latin typeface="Century Gothic" panose="020B0502020202020204" pitchFamily="34" charset="-128"/>
              <a:ea typeface="Century Gothic" panose="020B0502020202020204" pitchFamily="34" charset="-128"/>
            </a:endParaRPr>
          </a:p>
          <a:p>
            <a:pPr marL="0" lvl="0" indent="0" algn="l">
              <a:spcBef>
                <a:spcPts val="0"/>
              </a:spcBef>
              <a:buSzPts val="1760"/>
            </a:pPr>
            <a:r>
              <a:rPr lang="en-US" b="1" dirty="0">
                <a:solidFill>
                  <a:srgbClr val="0C0C0C"/>
                </a:solidFill>
                <a:latin typeface="Lato" panose="020F0502020204030203" pitchFamily="34" charset="77"/>
                <a:ea typeface="Century Gothic" panose="020B0502020202020204" pitchFamily="34" charset="-128"/>
              </a:rPr>
              <a:t>Follow our social media for offers &amp; updates: </a:t>
            </a:r>
          </a:p>
          <a:p>
            <a:pPr marL="285750" lvl="0" indent="-285750" algn="l">
              <a:spcBef>
                <a:spcPts val="0"/>
              </a:spcBef>
              <a:buSzPts val="1760"/>
              <a:buFont typeface="Arial" panose="020B0604020202020204" pitchFamily="34" charset="0"/>
              <a:buChar char="•"/>
            </a:pPr>
            <a:r>
              <a:rPr lang="en-US" dirty="0">
                <a:solidFill>
                  <a:srgbClr val="2C7C9F"/>
                </a:solidFill>
                <a:latin typeface="Lato" panose="020F0502020204030203" pitchFamily="34" charset="77"/>
                <a:ea typeface="Century Gothic" panose="020B0502020202020204" pitchFamily="34" charset="-128"/>
                <a:hlinkClick r:id="rId7"/>
              </a:rPr>
              <a:t>www.facebook.com/edvotek</a:t>
            </a:r>
            <a:endParaRPr lang="en-US" dirty="0">
              <a:solidFill>
                <a:srgbClr val="2C7C9F"/>
              </a:solidFill>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latin typeface="Lato" panose="020F0502020204030203" pitchFamily="34" charset="77"/>
                <a:ea typeface="Century Gothic" panose="020B0502020202020204" pitchFamily="34" charset="-128"/>
                <a:hlinkClick r:id="rId8"/>
              </a:rPr>
              <a:t>https://twitter.com/edvotek</a:t>
            </a:r>
            <a:endParaRPr lang="en-US" dirty="0">
              <a:latin typeface="Lato" panose="020F0502020204030203" pitchFamily="34" charset="77"/>
              <a:ea typeface="Century Gothic" panose="020B0502020202020204" pitchFamily="34" charset="-128"/>
            </a:endParaRPr>
          </a:p>
          <a:p>
            <a:pPr marL="285750" lvl="0" indent="-285750" algn="l">
              <a:spcBef>
                <a:spcPts val="0"/>
              </a:spcBef>
              <a:buSzPts val="1760"/>
              <a:buFont typeface="Arial" panose="020B0604020202020204" pitchFamily="34" charset="0"/>
              <a:buChar char="•"/>
            </a:pPr>
            <a:r>
              <a:rPr lang="en-US" dirty="0">
                <a:latin typeface="Lato" panose="020F0502020204030203" pitchFamily="34" charset="77"/>
                <a:ea typeface="Century Gothic" panose="020B0502020202020204" pitchFamily="34" charset="-128"/>
                <a:hlinkClick r:id="rId9"/>
              </a:rPr>
              <a:t>https://www.instagram.com/edvotek</a:t>
            </a:r>
            <a:endParaRPr lang="en-US" dirty="0">
              <a:solidFill>
                <a:srgbClr val="2C7C9F"/>
              </a:solidFill>
              <a:latin typeface="Lato" panose="020F0502020204030203" pitchFamily="34" charset="77"/>
              <a:ea typeface="Century Gothic" panose="020B0502020202020204" pitchFamily="34" charset="-128"/>
            </a:endParaRPr>
          </a:p>
        </p:txBody>
      </p:sp>
    </p:spTree>
    <p:extLst>
      <p:ext uri="{BB962C8B-B14F-4D97-AF65-F5344CB8AC3E}">
        <p14:creationId xmlns:p14="http://schemas.microsoft.com/office/powerpoint/2010/main" val="69610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03CA-C188-2943-A0F1-D0D06C5BDDD3}"/>
              </a:ext>
            </a:extLst>
          </p:cNvPr>
          <p:cNvSpPr>
            <a:spLocks noGrp="1"/>
          </p:cNvSpPr>
          <p:nvPr>
            <p:ph type="title"/>
          </p:nvPr>
        </p:nvSpPr>
        <p:spPr/>
        <p:txBody>
          <a:bodyPr/>
          <a:lstStyle/>
          <a:p>
            <a:r>
              <a:rPr lang="en-US" b="1" dirty="0" err="1">
                <a:solidFill>
                  <a:srgbClr val="012D88"/>
                </a:solidFill>
                <a:latin typeface="Lato" panose="020F0502020204030203" pitchFamily="34" charset="77"/>
              </a:rPr>
              <a:t>www.edvotek.com</a:t>
            </a:r>
            <a:r>
              <a:rPr lang="en-US" b="1" dirty="0">
                <a:solidFill>
                  <a:srgbClr val="012D88"/>
                </a:solidFill>
                <a:latin typeface="Lato" panose="020F0502020204030203" pitchFamily="34" charset="77"/>
              </a:rPr>
              <a:t>/contest</a:t>
            </a:r>
          </a:p>
        </p:txBody>
      </p:sp>
      <p:pic>
        <p:nvPicPr>
          <p:cNvPr id="1026" name="Picture 2">
            <a:extLst>
              <a:ext uri="{FF2B5EF4-FFF2-40B4-BE49-F238E27FC236}">
                <a16:creationId xmlns:a16="http://schemas.microsoft.com/office/drawing/2014/main" id="{B3851BEA-3783-0B47-BAE7-2A4F18C13C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119312"/>
            <a:ext cx="9144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31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wrap="square" anchor="ctr">
            <a:normAutofit/>
          </a:bodyPr>
          <a:lstStyle/>
          <a:p>
            <a:pPr>
              <a:lnSpc>
                <a:spcPct val="90000"/>
              </a:lnSpc>
            </a:pPr>
            <a:r>
              <a:rPr lang="en-US" sz="3100" b="1" dirty="0">
                <a:solidFill>
                  <a:srgbClr val="012D88"/>
                </a:solidFill>
                <a:latin typeface="Lato" panose="020F0502020204030203" pitchFamily="34" charset="77"/>
              </a:rPr>
              <a:t>Today’s Experiment: </a:t>
            </a:r>
            <a:br>
              <a:rPr lang="en-US" sz="3100" b="1" dirty="0">
                <a:solidFill>
                  <a:srgbClr val="012D88"/>
                </a:solidFill>
                <a:latin typeface="Lato" panose="020F0502020204030203" pitchFamily="34" charset="77"/>
              </a:rPr>
            </a:br>
            <a:r>
              <a:rPr lang="en-US" sz="3100" b="1" dirty="0">
                <a:solidFill>
                  <a:srgbClr val="012D88"/>
                </a:solidFill>
                <a:latin typeface="Lato" panose="020F0502020204030203" pitchFamily="34" charset="77"/>
              </a:rPr>
              <a:t>HIV Antibody Test</a:t>
            </a:r>
          </a:p>
        </p:txBody>
      </p:sp>
      <p:sp>
        <p:nvSpPr>
          <p:cNvPr id="4" name="Content Placeholder 3"/>
          <p:cNvSpPr>
            <a:spLocks noGrp="1"/>
          </p:cNvSpPr>
          <p:nvPr>
            <p:ph sz="half" idx="1"/>
          </p:nvPr>
        </p:nvSpPr>
        <p:spPr>
          <a:xfrm>
            <a:off x="549275" y="1444532"/>
            <a:ext cx="4439820" cy="4499069"/>
          </a:xfrm>
        </p:spPr>
        <p:txBody>
          <a:bodyPr wrap="square" anchor="ctr">
            <a:normAutofit/>
          </a:bodyPr>
          <a:lstStyle/>
          <a:p>
            <a:pPr>
              <a:buFont typeface="Arial" panose="020B0604020202020204" pitchFamily="34" charset="0"/>
              <a:buChar char="•"/>
            </a:pPr>
            <a:r>
              <a:rPr lang="en-US" sz="2400" dirty="0">
                <a:latin typeface="Lato" panose="020F0502020204030203" pitchFamily="34" charset="77"/>
              </a:rPr>
              <a:t>The ELISA detects the presence of specific molecules within a sample.  </a:t>
            </a:r>
          </a:p>
          <a:p>
            <a:pPr>
              <a:buFont typeface="Arial" panose="020B0604020202020204" pitchFamily="34" charset="0"/>
              <a:buChar char="•"/>
            </a:pPr>
            <a:r>
              <a:rPr lang="en-US" sz="2400" dirty="0">
                <a:latin typeface="Lato" panose="020F0502020204030203" pitchFamily="34" charset="77"/>
              </a:rPr>
              <a:t>Today’s Experiment: </a:t>
            </a:r>
            <a:r>
              <a:rPr lang="en-US" sz="2400" dirty="0" err="1">
                <a:latin typeface="Lato" panose="020F0502020204030203" pitchFamily="34" charset="77"/>
              </a:rPr>
              <a:t>Edvotek</a:t>
            </a:r>
            <a:r>
              <a:rPr lang="en-US" sz="2400" dirty="0">
                <a:latin typeface="Lato" panose="020F0502020204030203" pitchFamily="34" charset="77"/>
              </a:rPr>
              <a:t> Kit 271: Simulation of HIV Detection by ELISA.</a:t>
            </a:r>
          </a:p>
          <a:p>
            <a:pPr lvl="1">
              <a:buFont typeface="Arial" panose="020B0604020202020204" pitchFamily="34" charset="0"/>
              <a:buChar char="•"/>
            </a:pPr>
            <a:r>
              <a:rPr lang="en-US" sz="2200" dirty="0">
                <a:latin typeface="Lato" panose="020F0502020204030203" pitchFamily="34" charset="77"/>
              </a:rPr>
              <a:t>This test </a:t>
            </a:r>
            <a:r>
              <a:rPr lang="en-US" sz="2200" b="1" dirty="0">
                <a:solidFill>
                  <a:schemeClr val="accent6"/>
                </a:solidFill>
                <a:latin typeface="Lato" panose="020F0502020204030203" pitchFamily="34" charset="77"/>
              </a:rPr>
              <a:t>simulates</a:t>
            </a:r>
            <a:r>
              <a:rPr lang="en-US" sz="2200" dirty="0">
                <a:latin typeface="Lato" panose="020F0502020204030203" pitchFamily="34" charset="77"/>
              </a:rPr>
              <a:t> the medical test that identifies the presence of HIV antibodies and antigens in patient samples.</a:t>
            </a:r>
          </a:p>
        </p:txBody>
      </p:sp>
      <p:pic>
        <p:nvPicPr>
          <p:cNvPr id="5" name="Picture 4" descr="A picture containing shape&#10;&#10;Description automatically generated">
            <a:extLst>
              <a:ext uri="{FF2B5EF4-FFF2-40B4-BE49-F238E27FC236}">
                <a16:creationId xmlns:a16="http://schemas.microsoft.com/office/drawing/2014/main" id="{F39FD592-0653-024C-876B-7150BC08AC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6911" y="1320900"/>
            <a:ext cx="3123032" cy="4207703"/>
          </a:xfrm>
          <a:prstGeom prst="rect">
            <a:avLst/>
          </a:prstGeom>
        </p:spPr>
      </p:pic>
      <p:sp>
        <p:nvSpPr>
          <p:cNvPr id="7" name="Rectangle 6">
            <a:extLst>
              <a:ext uri="{FF2B5EF4-FFF2-40B4-BE49-F238E27FC236}">
                <a16:creationId xmlns:a16="http://schemas.microsoft.com/office/drawing/2014/main" id="{2F4FE76F-CD57-9A40-B274-D71D6ADD9858}"/>
              </a:ext>
            </a:extLst>
          </p:cNvPr>
          <p:cNvSpPr/>
          <p:nvPr/>
        </p:nvSpPr>
        <p:spPr>
          <a:xfrm>
            <a:off x="4454820" y="3275112"/>
            <a:ext cx="234360" cy="307777"/>
          </a:xfrm>
          <a:prstGeom prst="rect">
            <a:avLst/>
          </a:prstGeom>
        </p:spPr>
        <p:txBody>
          <a:bodyPr wrap="none">
            <a:spAutoFit/>
          </a:bodyPr>
          <a:lstStyle/>
          <a:p>
            <a:r>
              <a:rPr lang="en-US" dirty="0"/>
              <a:t> </a:t>
            </a:r>
          </a:p>
        </p:txBody>
      </p:sp>
      <p:sp>
        <p:nvSpPr>
          <p:cNvPr id="8" name="Rectangle 7">
            <a:extLst>
              <a:ext uri="{FF2B5EF4-FFF2-40B4-BE49-F238E27FC236}">
                <a16:creationId xmlns:a16="http://schemas.microsoft.com/office/drawing/2014/main" id="{CA0410C9-8F77-7746-A64F-3E89B4DF3587}"/>
              </a:ext>
            </a:extLst>
          </p:cNvPr>
          <p:cNvSpPr/>
          <p:nvPr/>
        </p:nvSpPr>
        <p:spPr>
          <a:xfrm>
            <a:off x="4454820" y="3275112"/>
            <a:ext cx="234360" cy="307777"/>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26608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36F7-9561-7144-B8C3-A700ABC4B1B6}"/>
              </a:ext>
            </a:extLst>
          </p:cNvPr>
          <p:cNvSpPr>
            <a:spLocks noGrp="1"/>
          </p:cNvSpPr>
          <p:nvPr>
            <p:ph type="title"/>
          </p:nvPr>
        </p:nvSpPr>
        <p:spPr>
          <a:xfrm>
            <a:off x="446567" y="107576"/>
            <a:ext cx="8144984" cy="1336956"/>
          </a:xfrm>
        </p:spPr>
        <p:txBody>
          <a:bodyPr anchor="ctr"/>
          <a:lstStyle/>
          <a:p>
            <a:r>
              <a:rPr lang="en-US" b="1" dirty="0">
                <a:solidFill>
                  <a:srgbClr val="012D88"/>
                </a:solidFill>
                <a:latin typeface="Lato" panose="020F0502020204030203" pitchFamily="34" charset="77"/>
              </a:rPr>
              <a:t>HIV/AIDS is a serious, worldwide public health challenge</a:t>
            </a:r>
          </a:p>
        </p:txBody>
      </p:sp>
      <p:pic>
        <p:nvPicPr>
          <p:cNvPr id="8" name="Content Placeholder 7" descr="Map&#10;&#10;Description automatically generated">
            <a:extLst>
              <a:ext uri="{FF2B5EF4-FFF2-40B4-BE49-F238E27FC236}">
                <a16:creationId xmlns:a16="http://schemas.microsoft.com/office/drawing/2014/main" id="{C4175EA2-27C3-B145-8335-8BBAAFB06692}"/>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30575" y="2111953"/>
            <a:ext cx="4341425" cy="3064535"/>
          </a:xfrm>
          <a:ln>
            <a:solidFill>
              <a:schemeClr val="accent1">
                <a:shade val="50000"/>
              </a:schemeClr>
            </a:solidFill>
          </a:ln>
        </p:spPr>
      </p:pic>
      <p:sp>
        <p:nvSpPr>
          <p:cNvPr id="4" name="Content Placeholder 3">
            <a:extLst>
              <a:ext uri="{FF2B5EF4-FFF2-40B4-BE49-F238E27FC236}">
                <a16:creationId xmlns:a16="http://schemas.microsoft.com/office/drawing/2014/main" id="{7BAD5AEB-B347-1D47-A848-6AE6A9B73BB8}"/>
              </a:ext>
            </a:extLst>
          </p:cNvPr>
          <p:cNvSpPr>
            <a:spLocks noGrp="1"/>
          </p:cNvSpPr>
          <p:nvPr>
            <p:ph sz="half" idx="2"/>
          </p:nvPr>
        </p:nvSpPr>
        <p:spPr/>
        <p:txBody>
          <a:bodyPr>
            <a:normAutofit/>
          </a:bodyPr>
          <a:lstStyle/>
          <a:p>
            <a:pPr>
              <a:buFont typeface="Wingdings" pitchFamily="2" charset="2"/>
              <a:buChar char="§"/>
            </a:pPr>
            <a:r>
              <a:rPr lang="en-US" dirty="0">
                <a:latin typeface="Lato" panose="020F0502020204030203" pitchFamily="34" charset="77"/>
              </a:rPr>
              <a:t>Over 37 million people worldwide live with HIV</a:t>
            </a:r>
          </a:p>
          <a:p>
            <a:pPr>
              <a:buFont typeface="Wingdings" pitchFamily="2" charset="2"/>
              <a:buChar char="§"/>
            </a:pPr>
            <a:r>
              <a:rPr lang="en-US" dirty="0">
                <a:latin typeface="Lato" panose="020F0502020204030203" pitchFamily="34" charset="77"/>
              </a:rPr>
              <a:t>Many people do not have access to care or treatments, and HIV-positive patients are frequently unaware of their infectious status.</a:t>
            </a:r>
          </a:p>
          <a:p>
            <a:pPr>
              <a:buFont typeface="Wingdings" pitchFamily="2" charset="2"/>
              <a:buChar char="§"/>
            </a:pPr>
            <a:r>
              <a:rPr lang="en-US" dirty="0">
                <a:latin typeface="Lato" panose="020F0502020204030203" pitchFamily="34" charset="77"/>
              </a:rPr>
              <a:t>Testing, tracing, and education helps public health workers control the spread of disease.</a:t>
            </a:r>
          </a:p>
        </p:txBody>
      </p:sp>
      <p:sp>
        <p:nvSpPr>
          <p:cNvPr id="9" name="TextBox 8">
            <a:extLst>
              <a:ext uri="{FF2B5EF4-FFF2-40B4-BE49-F238E27FC236}">
                <a16:creationId xmlns:a16="http://schemas.microsoft.com/office/drawing/2014/main" id="{9F7C364F-6D46-D84D-8045-345A585EE271}"/>
              </a:ext>
            </a:extLst>
          </p:cNvPr>
          <p:cNvSpPr txBox="1"/>
          <p:nvPr/>
        </p:nvSpPr>
        <p:spPr>
          <a:xfrm>
            <a:off x="1095153" y="5295014"/>
            <a:ext cx="3476847" cy="307777"/>
          </a:xfrm>
          <a:prstGeom prst="rect">
            <a:avLst/>
          </a:prstGeom>
          <a:noFill/>
        </p:spPr>
        <p:txBody>
          <a:bodyPr wrap="square" rtlCol="0">
            <a:spAutoFit/>
          </a:bodyPr>
          <a:lstStyle/>
          <a:p>
            <a:pPr algn="r"/>
            <a:r>
              <a:rPr lang="en-US" dirty="0">
                <a:latin typeface="Lato Hairline" panose="020F0202020204030203" pitchFamily="34" charset="77"/>
              </a:rPr>
              <a:t>https://</a:t>
            </a:r>
            <a:r>
              <a:rPr lang="en-US" dirty="0" err="1">
                <a:latin typeface="Lato Hairline" panose="020F0202020204030203" pitchFamily="34" charset="77"/>
              </a:rPr>
              <a:t>ourworldindata.org</a:t>
            </a:r>
            <a:r>
              <a:rPr lang="en-US" dirty="0">
                <a:latin typeface="Lato Hairline" panose="020F0202020204030203" pitchFamily="34" charset="77"/>
              </a:rPr>
              <a:t>/</a:t>
            </a:r>
            <a:r>
              <a:rPr lang="en-US" dirty="0" err="1">
                <a:latin typeface="Lato Hairline" panose="020F0202020204030203" pitchFamily="34" charset="77"/>
              </a:rPr>
              <a:t>hiv</a:t>
            </a:r>
            <a:r>
              <a:rPr lang="en-US" dirty="0">
                <a:latin typeface="Lato Hairline" panose="020F0202020204030203" pitchFamily="34" charset="77"/>
              </a:rPr>
              <a:t>-aids</a:t>
            </a:r>
          </a:p>
        </p:txBody>
      </p:sp>
    </p:spTree>
    <p:extLst>
      <p:ext uri="{BB962C8B-B14F-4D97-AF65-F5344CB8AC3E}">
        <p14:creationId xmlns:p14="http://schemas.microsoft.com/office/powerpoint/2010/main" val="402535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wrap="square" anchor="b">
            <a:normAutofit/>
          </a:bodyPr>
          <a:lstStyle/>
          <a:p>
            <a:r>
              <a:rPr lang="en-US" b="1" dirty="0">
                <a:solidFill>
                  <a:srgbClr val="012D88"/>
                </a:solidFill>
                <a:latin typeface="Lato" panose="020F0502020204030203" pitchFamily="34" charset="77"/>
              </a:rPr>
              <a:t>The Enzyme-Linked </a:t>
            </a:r>
            <a:br>
              <a:rPr lang="en-US" b="1" dirty="0">
                <a:solidFill>
                  <a:srgbClr val="012D88"/>
                </a:solidFill>
                <a:latin typeface="Lato" panose="020F0502020204030203" pitchFamily="34" charset="77"/>
              </a:rPr>
            </a:br>
            <a:r>
              <a:rPr lang="en-US" b="1" dirty="0" err="1">
                <a:solidFill>
                  <a:srgbClr val="012D88"/>
                </a:solidFill>
                <a:latin typeface="Lato" panose="020F0502020204030203" pitchFamily="34" charset="77"/>
              </a:rPr>
              <a:t>ImmunoSorbent</a:t>
            </a:r>
            <a:r>
              <a:rPr lang="en-US" b="1" dirty="0">
                <a:solidFill>
                  <a:srgbClr val="012D88"/>
                </a:solidFill>
                <a:latin typeface="Lato" panose="020F0502020204030203" pitchFamily="34" charset="77"/>
              </a:rPr>
              <a:t> Assay (ELISA)</a:t>
            </a:r>
          </a:p>
        </p:txBody>
      </p:sp>
      <p:sp>
        <p:nvSpPr>
          <p:cNvPr id="5" name="Content Placeholder 4"/>
          <p:cNvSpPr>
            <a:spLocks noGrp="1"/>
          </p:cNvSpPr>
          <p:nvPr>
            <p:ph sz="half" idx="2"/>
          </p:nvPr>
        </p:nvSpPr>
        <p:spPr>
          <a:xfrm>
            <a:off x="2292727" y="1490113"/>
            <a:ext cx="4408008" cy="4727807"/>
          </a:xfrm>
        </p:spPr>
        <p:txBody>
          <a:bodyPr wrap="square" numCol="1" anchor="t">
            <a:noAutofit/>
          </a:bodyPr>
          <a:lstStyle/>
          <a:p>
            <a:pPr>
              <a:buFont typeface="Arial" panose="020B0604020202020204" pitchFamily="34" charset="0"/>
              <a:buChar char="•"/>
            </a:pPr>
            <a:r>
              <a:rPr lang="en-US" sz="2400" dirty="0">
                <a:solidFill>
                  <a:schemeClr val="tx1"/>
                </a:solidFill>
                <a:latin typeface="Lato" panose="020F0502020204030203" pitchFamily="34" charset="77"/>
              </a:rPr>
              <a:t>The ELISA is a highly versatile test that has been adapted for many uses.</a:t>
            </a:r>
          </a:p>
          <a:p>
            <a:pPr lvl="1">
              <a:buFont typeface="Arial" panose="020B0604020202020204" pitchFamily="34" charset="0"/>
              <a:buChar char="•"/>
            </a:pPr>
            <a:r>
              <a:rPr lang="en-US" dirty="0">
                <a:solidFill>
                  <a:schemeClr val="tx1"/>
                </a:solidFill>
                <a:latin typeface="Lato" panose="020F0502020204030203" pitchFamily="34" charset="77"/>
              </a:rPr>
              <a:t>Allergen detection – milk, peanut, egg</a:t>
            </a:r>
          </a:p>
          <a:p>
            <a:pPr lvl="1">
              <a:buFont typeface="Arial" panose="020B0604020202020204" pitchFamily="34" charset="0"/>
              <a:buChar char="•"/>
            </a:pPr>
            <a:r>
              <a:rPr lang="en-US" dirty="0">
                <a:solidFill>
                  <a:schemeClr val="tx1"/>
                </a:solidFill>
                <a:latin typeface="Lato" panose="020F0502020204030203" pitchFamily="34" charset="77"/>
              </a:rPr>
              <a:t>Hormones – Pregnancy tests</a:t>
            </a:r>
          </a:p>
          <a:p>
            <a:pPr lvl="1">
              <a:buFont typeface="Arial" panose="020B0604020202020204" pitchFamily="34" charset="0"/>
              <a:buChar char="•"/>
            </a:pPr>
            <a:r>
              <a:rPr lang="en-US" dirty="0">
                <a:solidFill>
                  <a:schemeClr val="tx1"/>
                </a:solidFill>
                <a:latin typeface="Lato" panose="020F0502020204030203" pitchFamily="34" charset="77"/>
              </a:rPr>
              <a:t>Toxicology – drug tests</a:t>
            </a:r>
          </a:p>
          <a:p>
            <a:pPr lvl="1">
              <a:buFont typeface="Arial" panose="020B0604020202020204" pitchFamily="34" charset="0"/>
              <a:buChar char="•"/>
            </a:pPr>
            <a:r>
              <a:rPr lang="en-US" dirty="0">
                <a:solidFill>
                  <a:schemeClr val="tx1"/>
                </a:solidFill>
                <a:latin typeface="Lato" panose="020F0502020204030203" pitchFamily="34" charset="77"/>
              </a:rPr>
              <a:t>Disease detection – WNV, HIV, TB, Mononucleosis</a:t>
            </a:r>
            <a:endParaRPr lang="en-US" sz="2400" dirty="0">
              <a:solidFill>
                <a:schemeClr val="tx1"/>
              </a:solidFill>
              <a:latin typeface="Lato" panose="020F0502020204030203" pitchFamily="34" charset="77"/>
            </a:endParaRPr>
          </a:p>
          <a:p>
            <a:pPr>
              <a:buFont typeface="Arial" panose="020B0604020202020204" pitchFamily="34" charset="0"/>
              <a:buChar char="•"/>
            </a:pPr>
            <a:r>
              <a:rPr lang="en-US" sz="2400" dirty="0">
                <a:solidFill>
                  <a:schemeClr val="tx1"/>
                </a:solidFill>
                <a:latin typeface="Lato" panose="020F0502020204030203" pitchFamily="34" charset="77"/>
              </a:rPr>
              <a:t>ELISAs can test blood and other biological samples.</a:t>
            </a:r>
          </a:p>
        </p:txBody>
      </p:sp>
      <p:pic>
        <p:nvPicPr>
          <p:cNvPr id="6" name="Picture 5">
            <a:extLst>
              <a:ext uri="{FF2B5EF4-FFF2-40B4-BE49-F238E27FC236}">
                <a16:creationId xmlns:a16="http://schemas.microsoft.com/office/drawing/2014/main" id="{4FB7EA49-C1BA-E848-BE54-7C5B0E458D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20094" y="1965423"/>
            <a:ext cx="2473481" cy="1646349"/>
          </a:xfrm>
          <a:prstGeom prst="rect">
            <a:avLst/>
          </a:prstGeom>
        </p:spPr>
      </p:pic>
      <p:pic>
        <p:nvPicPr>
          <p:cNvPr id="7" name="Picture 6">
            <a:extLst>
              <a:ext uri="{FF2B5EF4-FFF2-40B4-BE49-F238E27FC236}">
                <a16:creationId xmlns:a16="http://schemas.microsoft.com/office/drawing/2014/main" id="{FE93F6BC-980F-7B4A-949B-59F05C556C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84127" y="1704895"/>
            <a:ext cx="2081716" cy="2167405"/>
          </a:xfrm>
          <a:prstGeom prst="rect">
            <a:avLst/>
          </a:prstGeom>
        </p:spPr>
      </p:pic>
      <p:grpSp>
        <p:nvGrpSpPr>
          <p:cNvPr id="8" name="Group 7">
            <a:extLst>
              <a:ext uri="{FF2B5EF4-FFF2-40B4-BE49-F238E27FC236}">
                <a16:creationId xmlns:a16="http://schemas.microsoft.com/office/drawing/2014/main" id="{CA926782-FC3C-2149-8CD6-06BB5292436C}"/>
              </a:ext>
            </a:extLst>
          </p:cNvPr>
          <p:cNvGrpSpPr/>
          <p:nvPr/>
        </p:nvGrpSpPr>
        <p:grpSpPr>
          <a:xfrm>
            <a:off x="283123" y="4077040"/>
            <a:ext cx="1947424" cy="1713504"/>
            <a:chOff x="617976" y="4077040"/>
            <a:chExt cx="1947424" cy="1713504"/>
          </a:xfrm>
        </p:grpSpPr>
        <p:pic>
          <p:nvPicPr>
            <p:cNvPr id="9" name="Picture 8">
              <a:extLst>
                <a:ext uri="{FF2B5EF4-FFF2-40B4-BE49-F238E27FC236}">
                  <a16:creationId xmlns:a16="http://schemas.microsoft.com/office/drawing/2014/main" id="{220EE14F-EDAB-0F4E-8818-A640032E0E19}"/>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617976" y="4077040"/>
              <a:ext cx="1947424" cy="1322084"/>
            </a:xfrm>
            <a:prstGeom prst="rect">
              <a:avLst/>
            </a:prstGeom>
          </p:spPr>
        </p:pic>
        <p:sp>
          <p:nvSpPr>
            <p:cNvPr id="10" name="TextBox 9">
              <a:extLst>
                <a:ext uri="{FF2B5EF4-FFF2-40B4-BE49-F238E27FC236}">
                  <a16:creationId xmlns:a16="http://schemas.microsoft.com/office/drawing/2014/main" id="{00A912AA-662F-7845-B55F-AE47F47ED1BA}"/>
                </a:ext>
              </a:extLst>
            </p:cNvPr>
            <p:cNvSpPr txBox="1"/>
            <p:nvPr/>
          </p:nvSpPr>
          <p:spPr>
            <a:xfrm>
              <a:off x="617978" y="5421212"/>
              <a:ext cx="1947422" cy="369332"/>
            </a:xfrm>
            <a:prstGeom prst="rect">
              <a:avLst/>
            </a:prstGeom>
            <a:noFill/>
          </p:spPr>
          <p:txBody>
            <a:bodyPr wrap="square" rtlCol="0">
              <a:spAutoFit/>
            </a:bodyPr>
            <a:lstStyle/>
            <a:p>
              <a:pPr algn="ctr"/>
              <a:r>
                <a:rPr lang="en-US" b="1" dirty="0">
                  <a:solidFill>
                    <a:srgbClr val="000000"/>
                  </a:solidFill>
                </a:rPr>
                <a:t>Cat. #279</a:t>
              </a:r>
            </a:p>
          </p:txBody>
        </p:sp>
      </p:grpSp>
      <p:grpSp>
        <p:nvGrpSpPr>
          <p:cNvPr id="11" name="Group 10">
            <a:extLst>
              <a:ext uri="{FF2B5EF4-FFF2-40B4-BE49-F238E27FC236}">
                <a16:creationId xmlns:a16="http://schemas.microsoft.com/office/drawing/2014/main" id="{C6C5C19F-263A-AC48-9F20-D280167A8484}"/>
              </a:ext>
            </a:extLst>
          </p:cNvPr>
          <p:cNvGrpSpPr/>
          <p:nvPr/>
        </p:nvGrpSpPr>
        <p:grpSpPr>
          <a:xfrm>
            <a:off x="6851273" y="4144701"/>
            <a:ext cx="1947424" cy="1578183"/>
            <a:chOff x="6742761" y="4077040"/>
            <a:chExt cx="1947424" cy="1578183"/>
          </a:xfrm>
        </p:grpSpPr>
        <p:pic>
          <p:nvPicPr>
            <p:cNvPr id="12" name="Picture 11">
              <a:extLst>
                <a:ext uri="{FF2B5EF4-FFF2-40B4-BE49-F238E27FC236}">
                  <a16:creationId xmlns:a16="http://schemas.microsoft.com/office/drawing/2014/main" id="{BE3BB232-D9A5-634A-9F68-2F82985FCE3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a:ext>
              </a:extLst>
            </a:blip>
            <a:stretch>
              <a:fillRect/>
            </a:stretch>
          </p:blipFill>
          <p:spPr>
            <a:xfrm>
              <a:off x="6742761" y="4077040"/>
              <a:ext cx="1947424" cy="1205035"/>
            </a:xfrm>
            <a:prstGeom prst="rect">
              <a:avLst/>
            </a:prstGeom>
          </p:spPr>
        </p:pic>
        <p:sp>
          <p:nvSpPr>
            <p:cNvPr id="13" name="TextBox 12">
              <a:extLst>
                <a:ext uri="{FF2B5EF4-FFF2-40B4-BE49-F238E27FC236}">
                  <a16:creationId xmlns:a16="http://schemas.microsoft.com/office/drawing/2014/main" id="{481EC007-C1A2-8D45-AB6B-DC08E4B252B1}"/>
                </a:ext>
              </a:extLst>
            </p:cNvPr>
            <p:cNvSpPr txBox="1"/>
            <p:nvPr/>
          </p:nvSpPr>
          <p:spPr>
            <a:xfrm>
              <a:off x="6742762" y="5285891"/>
              <a:ext cx="1947422" cy="369332"/>
            </a:xfrm>
            <a:prstGeom prst="rect">
              <a:avLst/>
            </a:prstGeom>
            <a:noFill/>
          </p:spPr>
          <p:txBody>
            <a:bodyPr wrap="square" rtlCol="0">
              <a:spAutoFit/>
            </a:bodyPr>
            <a:lstStyle/>
            <a:p>
              <a:pPr algn="ctr"/>
              <a:r>
                <a:rPr lang="en-US" b="1" dirty="0">
                  <a:solidFill>
                    <a:srgbClr val="000000"/>
                  </a:solidFill>
                </a:rPr>
                <a:t>Cat. #274</a:t>
              </a:r>
            </a:p>
          </p:txBody>
        </p:sp>
      </p:grpSp>
    </p:spTree>
    <p:extLst>
      <p:ext uri="{BB962C8B-B14F-4D97-AF65-F5344CB8AC3E}">
        <p14:creationId xmlns:p14="http://schemas.microsoft.com/office/powerpoint/2010/main" val="110468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56" y="345469"/>
            <a:ext cx="8056295" cy="1336956"/>
          </a:xfrm>
        </p:spPr>
        <p:txBody>
          <a:bodyPr anchor="t"/>
          <a:lstStyle/>
          <a:p>
            <a:r>
              <a:rPr lang="en-US" b="1" dirty="0">
                <a:solidFill>
                  <a:srgbClr val="012D88"/>
                </a:solidFill>
                <a:latin typeface="Lato" panose="020F0502020204030203" pitchFamily="34" charset="77"/>
              </a:rPr>
              <a:t>The ELISA can be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Quantitative or Qualitative</a:t>
            </a:r>
          </a:p>
        </p:txBody>
      </p:sp>
      <p:sp>
        <p:nvSpPr>
          <p:cNvPr id="3" name="Content Placeholder 2"/>
          <p:cNvSpPr>
            <a:spLocks noGrp="1"/>
          </p:cNvSpPr>
          <p:nvPr>
            <p:ph sz="half" idx="1"/>
          </p:nvPr>
        </p:nvSpPr>
        <p:spPr>
          <a:xfrm>
            <a:off x="535256" y="1600201"/>
            <a:ext cx="4001430" cy="4343400"/>
          </a:xfrm>
        </p:spPr>
        <p:txBody>
          <a:bodyPr>
            <a:normAutofit/>
          </a:bodyPr>
          <a:lstStyle/>
          <a:p>
            <a:pPr>
              <a:buFont typeface="Arial" panose="020B0604020202020204" pitchFamily="34" charset="0"/>
              <a:buChar char="•"/>
            </a:pPr>
            <a:r>
              <a:rPr lang="en-US" b="1" dirty="0">
                <a:latin typeface="Lato" panose="020F0502020204030203" pitchFamily="34" charset="77"/>
              </a:rPr>
              <a:t>Qualitative: “Yes or No?”</a:t>
            </a:r>
          </a:p>
          <a:p>
            <a:pPr lvl="1">
              <a:buFont typeface="Arial" panose="020B0604020202020204" pitchFamily="34" charset="0"/>
              <a:buChar char="•"/>
            </a:pPr>
            <a:r>
              <a:rPr lang="en-US" dirty="0">
                <a:latin typeface="Lato" panose="020F0502020204030203" pitchFamily="34" charset="77"/>
              </a:rPr>
              <a:t>Results are determined by comparing to a known standard.</a:t>
            </a:r>
          </a:p>
          <a:p>
            <a:pPr>
              <a:buFont typeface="Arial" panose="020B0604020202020204" pitchFamily="34" charset="0"/>
              <a:buChar char="•"/>
            </a:pPr>
            <a:r>
              <a:rPr lang="en-US" b="1" dirty="0">
                <a:latin typeface="Lato" panose="020F0502020204030203" pitchFamily="34" charset="77"/>
              </a:rPr>
              <a:t>Quantitative: “How much?”</a:t>
            </a:r>
          </a:p>
          <a:p>
            <a:pPr lvl="1">
              <a:buFont typeface="Arial" panose="020B0604020202020204" pitchFamily="34" charset="0"/>
              <a:buChar char="•"/>
            </a:pPr>
            <a:r>
              <a:rPr lang="en-US" dirty="0">
                <a:latin typeface="Lato" panose="020F0502020204030203" pitchFamily="34" charset="77"/>
              </a:rPr>
              <a:t>A “standard curve” is generated using known concentrations of the target molecule</a:t>
            </a:r>
          </a:p>
          <a:p>
            <a:pPr lvl="1">
              <a:buFont typeface="Arial" panose="020B0604020202020204" pitchFamily="34" charset="0"/>
              <a:buChar char="•"/>
            </a:pPr>
            <a:r>
              <a:rPr lang="en-US" dirty="0">
                <a:latin typeface="Lato" panose="020F0502020204030203" pitchFamily="34" charset="77"/>
              </a:rPr>
              <a:t>The experimental sample is assayed and the result is compared to standard curve</a:t>
            </a:r>
          </a:p>
        </p:txBody>
      </p:sp>
      <p:grpSp>
        <p:nvGrpSpPr>
          <p:cNvPr id="11" name="Group 10"/>
          <p:cNvGrpSpPr/>
          <p:nvPr/>
        </p:nvGrpSpPr>
        <p:grpSpPr>
          <a:xfrm>
            <a:off x="5676694" y="1832023"/>
            <a:ext cx="1947424" cy="1867392"/>
            <a:chOff x="617976" y="4077040"/>
            <a:chExt cx="1947424" cy="1867392"/>
          </a:xfrm>
        </p:grpSpPr>
        <p:pic>
          <p:nvPicPr>
            <p:cNvPr id="12" name="Picture 11"/>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17976" y="4077040"/>
              <a:ext cx="1947424" cy="1322084"/>
            </a:xfrm>
            <a:prstGeom prst="rect">
              <a:avLst/>
            </a:prstGeom>
          </p:spPr>
        </p:pic>
        <p:sp>
          <p:nvSpPr>
            <p:cNvPr id="13" name="TextBox 12"/>
            <p:cNvSpPr txBox="1"/>
            <p:nvPr/>
          </p:nvSpPr>
          <p:spPr>
            <a:xfrm>
              <a:off x="617978" y="5421212"/>
              <a:ext cx="1947422" cy="523220"/>
            </a:xfrm>
            <a:prstGeom prst="rect">
              <a:avLst/>
            </a:prstGeom>
            <a:noFill/>
          </p:spPr>
          <p:txBody>
            <a:bodyPr wrap="square" rtlCol="0">
              <a:spAutoFit/>
            </a:bodyPr>
            <a:lstStyle/>
            <a:p>
              <a:pPr algn="ctr"/>
              <a:r>
                <a:rPr lang="en-US" b="1" dirty="0"/>
                <a:t>Human Health ELISA</a:t>
              </a:r>
              <a:r>
                <a:rPr lang="en-US" b="1" dirty="0">
                  <a:solidFill>
                    <a:srgbClr val="000000"/>
                  </a:solidFill>
                </a:rPr>
                <a:t> #279</a:t>
              </a:r>
            </a:p>
          </p:txBody>
        </p:sp>
      </p:grpSp>
      <p:pic>
        <p:nvPicPr>
          <p:cNvPr id="14" name="Content Placeholder 11" descr="_DNC3607.jpg"/>
          <p:cNvPicPr>
            <a:picLocks noGrp="1" noChangeAspect="1"/>
          </p:cNvPicPr>
          <p:nvPr>
            <p:ph sz="half" idx="4294967295"/>
          </p:nvPr>
        </p:nvPicPr>
        <p:blipFill rotWithShape="1">
          <a:blip r:embed="rId5" cstate="screen">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t="26775" b="34912"/>
          <a:stretch/>
        </p:blipFill>
        <p:spPr>
          <a:xfrm>
            <a:off x="4817759" y="4304384"/>
            <a:ext cx="3657600" cy="871191"/>
          </a:xfrm>
          <a:prstGeom prst="rect">
            <a:avLst/>
          </a:prstGeom>
        </p:spPr>
      </p:pic>
      <p:sp>
        <p:nvSpPr>
          <p:cNvPr id="15" name="TextBox 14"/>
          <p:cNvSpPr txBox="1"/>
          <p:nvPr/>
        </p:nvSpPr>
        <p:spPr>
          <a:xfrm>
            <a:off x="4817759" y="5441214"/>
            <a:ext cx="3657600" cy="369332"/>
          </a:xfrm>
          <a:prstGeom prst="rect">
            <a:avLst/>
          </a:prstGeom>
          <a:noFill/>
        </p:spPr>
        <p:txBody>
          <a:bodyPr wrap="square" rtlCol="0">
            <a:spAutoFit/>
          </a:bodyPr>
          <a:lstStyle/>
          <a:p>
            <a:pPr algn="ctr"/>
            <a:r>
              <a:rPr lang="en-US" b="1" dirty="0">
                <a:solidFill>
                  <a:srgbClr val="000000"/>
                </a:solidFill>
              </a:rPr>
              <a:t>Quantitative ELISA #278</a:t>
            </a:r>
          </a:p>
        </p:txBody>
      </p:sp>
      <p:pic>
        <p:nvPicPr>
          <p:cNvPr id="9" name="Picture 8">
            <a:extLst>
              <a:ext uri="{FF2B5EF4-FFF2-40B4-BE49-F238E27FC236}">
                <a16:creationId xmlns:a16="http://schemas.microsoft.com/office/drawing/2014/main" id="{529D6D39-BC92-C248-9B82-632FA8F7BB01}"/>
              </a:ext>
            </a:extLst>
          </p:cNvPr>
          <p:cNvPicPr>
            <a:picLocks noChangeAspect="1"/>
          </p:cNvPicPr>
          <p:nvPr/>
        </p:nvPicPr>
        <p:blipFill>
          <a:blip r:embed="rId7"/>
          <a:stretch>
            <a:fillRect/>
          </a:stretch>
        </p:blipFill>
        <p:spPr>
          <a:xfrm>
            <a:off x="4772683" y="1664596"/>
            <a:ext cx="3747752" cy="4804810"/>
          </a:xfrm>
          <a:prstGeom prst="rect">
            <a:avLst/>
          </a:prstGeom>
        </p:spPr>
      </p:pic>
    </p:spTree>
    <p:extLst>
      <p:ext uri="{BB962C8B-B14F-4D97-AF65-F5344CB8AC3E}">
        <p14:creationId xmlns:p14="http://schemas.microsoft.com/office/powerpoint/2010/main" val="967869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5" y="107576"/>
            <a:ext cx="7857456" cy="1336956"/>
          </a:xfrm>
        </p:spPr>
        <p:txBody>
          <a:bodyPr wrap="square" anchor="b">
            <a:normAutofit/>
          </a:bodyPr>
          <a:lstStyle/>
          <a:p>
            <a:r>
              <a:rPr lang="en-US" b="1" dirty="0">
                <a:solidFill>
                  <a:srgbClr val="012D88"/>
                </a:solidFill>
                <a:latin typeface="Lato" panose="020F0502020204030203" pitchFamily="34" charset="77"/>
              </a:rPr>
              <a:t>What Do I Need to Perform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an ELISA Experiment?</a:t>
            </a:r>
          </a:p>
        </p:txBody>
      </p:sp>
      <p:pic>
        <p:nvPicPr>
          <p:cNvPr id="4" name="Picture 3" descr="A person sitting at a table&#10;&#10;Description automatically generated">
            <a:extLst>
              <a:ext uri="{FF2B5EF4-FFF2-40B4-BE49-F238E27FC236}">
                <a16:creationId xmlns:a16="http://schemas.microsoft.com/office/drawing/2014/main" id="{CF6A8CD8-550A-3540-AE6B-068D9F0943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34095" y="1600201"/>
            <a:ext cx="3655659" cy="4134376"/>
          </a:xfrm>
          <a:prstGeom prst="rect">
            <a:avLst/>
          </a:prstGeom>
          <a:noFill/>
        </p:spPr>
      </p:pic>
      <p:sp>
        <p:nvSpPr>
          <p:cNvPr id="5" name="Content Placeholder 4"/>
          <p:cNvSpPr>
            <a:spLocks noGrp="1"/>
          </p:cNvSpPr>
          <p:nvPr>
            <p:ph sz="half" idx="2"/>
          </p:nvPr>
        </p:nvSpPr>
        <p:spPr>
          <a:xfrm>
            <a:off x="4751071" y="1590282"/>
            <a:ext cx="3840480" cy="4134376"/>
          </a:xfrm>
        </p:spPr>
        <p:txBody>
          <a:bodyPr wrap="square" numCol="1" anchor="t">
            <a:normAutofit fontScale="92500" lnSpcReduction="20000"/>
          </a:bodyPr>
          <a:lstStyle/>
          <a:p>
            <a:pPr>
              <a:buFont typeface="Arial" panose="020B0604020202020204" pitchFamily="34" charset="0"/>
              <a:buChar char="•"/>
            </a:pPr>
            <a:r>
              <a:rPr lang="en-US" dirty="0">
                <a:latin typeface="Lato" panose="020F0502020204030203" pitchFamily="34" charset="77"/>
              </a:rPr>
              <a:t>Test Samples</a:t>
            </a:r>
          </a:p>
          <a:p>
            <a:pPr lvl="1">
              <a:buFont typeface="Arial" panose="020B0604020202020204" pitchFamily="34" charset="0"/>
              <a:buChar char="•"/>
            </a:pPr>
            <a:r>
              <a:rPr lang="en-US" dirty="0">
                <a:latin typeface="Lato" panose="020F0502020204030203" pitchFamily="34" charset="77"/>
              </a:rPr>
              <a:t>Patient</a:t>
            </a:r>
          </a:p>
          <a:p>
            <a:pPr lvl="1">
              <a:buFont typeface="Arial" panose="020B0604020202020204" pitchFamily="34" charset="0"/>
              <a:buChar char="•"/>
            </a:pPr>
            <a:r>
              <a:rPr lang="en-US" dirty="0">
                <a:latin typeface="Lato" panose="020F0502020204030203" pitchFamily="34" charset="77"/>
              </a:rPr>
              <a:t>Control</a:t>
            </a:r>
          </a:p>
          <a:p>
            <a:pPr>
              <a:buFont typeface="Arial" panose="020B0604020202020204" pitchFamily="34" charset="0"/>
              <a:buChar char="•"/>
            </a:pPr>
            <a:r>
              <a:rPr lang="en-US" dirty="0">
                <a:latin typeface="Lato" panose="020F0502020204030203" pitchFamily="34" charset="77"/>
              </a:rPr>
              <a:t>HIV Antigens</a:t>
            </a:r>
          </a:p>
          <a:p>
            <a:pPr>
              <a:buFont typeface="Arial" panose="020B0604020202020204" pitchFamily="34" charset="0"/>
              <a:buChar char="•"/>
            </a:pPr>
            <a:r>
              <a:rPr lang="en-US" dirty="0">
                <a:latin typeface="Lato" panose="020F0502020204030203" pitchFamily="34" charset="77"/>
              </a:rPr>
              <a:t>Enzyme-linked Antibody</a:t>
            </a:r>
          </a:p>
          <a:p>
            <a:pPr>
              <a:buFont typeface="Arial" panose="020B0604020202020204" pitchFamily="34" charset="0"/>
              <a:buChar char="•"/>
            </a:pPr>
            <a:r>
              <a:rPr lang="en-US" dirty="0">
                <a:latin typeface="Lato" panose="020F0502020204030203" pitchFamily="34" charset="77"/>
              </a:rPr>
              <a:t>Substrate</a:t>
            </a:r>
          </a:p>
          <a:p>
            <a:pPr>
              <a:buFont typeface="Arial" panose="020B0604020202020204" pitchFamily="34" charset="0"/>
              <a:buChar char="•"/>
            </a:pPr>
            <a:r>
              <a:rPr lang="en-US" dirty="0">
                <a:latin typeface="Lato" panose="020F0502020204030203" pitchFamily="34" charset="77"/>
              </a:rPr>
              <a:t>Wash Buffer</a:t>
            </a:r>
          </a:p>
          <a:p>
            <a:pPr>
              <a:buFont typeface="Arial" panose="020B0604020202020204" pitchFamily="34" charset="0"/>
              <a:buChar char="•"/>
            </a:pPr>
            <a:r>
              <a:rPr lang="en-US" dirty="0">
                <a:latin typeface="Lato" panose="020F0502020204030203" pitchFamily="34" charset="77"/>
              </a:rPr>
              <a:t>Microtiter plate</a:t>
            </a:r>
          </a:p>
          <a:p>
            <a:pPr>
              <a:buFont typeface="Arial" panose="020B0604020202020204" pitchFamily="34" charset="0"/>
              <a:buChar char="•"/>
            </a:pPr>
            <a:r>
              <a:rPr lang="en-US" dirty="0">
                <a:latin typeface="Lato" panose="020F0502020204030203" pitchFamily="34" charset="77"/>
              </a:rPr>
              <a:t>Transfer Pipet or Adjustable Volume Micropipette</a:t>
            </a:r>
          </a:p>
        </p:txBody>
      </p:sp>
    </p:spTree>
    <p:extLst>
      <p:ext uri="{BB962C8B-B14F-4D97-AF65-F5344CB8AC3E}">
        <p14:creationId xmlns:p14="http://schemas.microsoft.com/office/powerpoint/2010/main" val="945207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7244F63B-E1F8-EC46-803E-C2CEA3E6017C}"/>
              </a:ext>
            </a:extLst>
          </p:cNvPr>
          <p:cNvSpPr txBox="1">
            <a:spLocks/>
          </p:cNvSpPr>
          <p:nvPr/>
        </p:nvSpPr>
        <p:spPr>
          <a:xfrm>
            <a:off x="465221" y="1487906"/>
            <a:ext cx="8302793" cy="4473507"/>
          </a:xfrm>
          <a:prstGeom prst="rect">
            <a:avLst/>
          </a:prstGeom>
          <a:noFill/>
          <a:ln>
            <a:noFill/>
          </a:ln>
        </p:spPr>
        <p:txBody>
          <a:bodyPr spcFirstLastPara="1" wrap="square" lIns="91425" tIns="45700" rIns="91425" bIns="45700" numCol="2" spcCol="182880" anchor="t" anchorCtr="0">
            <a:normAutofit fontScale="92500" lnSpcReduction="20000"/>
          </a:bodyPr>
          <a:lstStyle>
            <a:defPPr marR="0" lvl="0" algn="l" rtl="0">
              <a:lnSpc>
                <a:spcPct val="100000"/>
              </a:lnSpc>
              <a:spcBef>
                <a:spcPts val="0"/>
              </a:spcBef>
              <a:spcAft>
                <a:spcPts val="0"/>
              </a:spcAft>
            </a:defPPr>
            <a:lvl1pPr marL="457200" marR="0" lvl="0" indent="-396240" algn="l" rtl="0">
              <a:lnSpc>
                <a:spcPct val="100000"/>
              </a:lnSpc>
              <a:spcBef>
                <a:spcPts val="1600"/>
              </a:spcBef>
              <a:spcAft>
                <a:spcPts val="0"/>
              </a:spcAft>
              <a:buClr>
                <a:srgbClr val="6DB7D7"/>
              </a:buClr>
              <a:buSzPts val="2640"/>
              <a:buFont typeface="Noto Sans Symbols"/>
              <a:buChar char="⚫"/>
              <a:defRPr sz="2000" b="0" i="0" u="none" strike="noStrike" cap="none">
                <a:solidFill>
                  <a:srgbClr val="404040"/>
                </a:solidFill>
                <a:latin typeface="Arial"/>
                <a:ea typeface="Arial"/>
                <a:cs typeface="Arial"/>
                <a:sym typeface="Arial"/>
              </a:defRPr>
            </a:lvl1pPr>
            <a:lvl2pPr marL="914400" marR="0" lvl="1" indent="-382269" algn="l" rtl="0">
              <a:lnSpc>
                <a:spcPct val="100000"/>
              </a:lnSpc>
              <a:spcBef>
                <a:spcPts val="600"/>
              </a:spcBef>
              <a:spcAft>
                <a:spcPts val="0"/>
              </a:spcAft>
              <a:buClr>
                <a:srgbClr val="205C77"/>
              </a:buClr>
              <a:buSzPts val="2420"/>
              <a:buFont typeface="Noto Sans Symbols"/>
              <a:buChar char="⚫"/>
              <a:defRPr sz="1800" b="0" i="0" u="none" strike="noStrike" cap="none">
                <a:solidFill>
                  <a:srgbClr val="404040"/>
                </a:solidFill>
                <a:latin typeface="Arial"/>
                <a:ea typeface="Arial"/>
                <a:cs typeface="Arial"/>
                <a:sym typeface="Arial"/>
              </a:defRPr>
            </a:lvl2pPr>
            <a:lvl3pPr marL="1371600" marR="0" lvl="2" indent="-368300" algn="l" rtl="0">
              <a:lnSpc>
                <a:spcPct val="100000"/>
              </a:lnSpc>
              <a:spcBef>
                <a:spcPts val="600"/>
              </a:spcBef>
              <a:spcAft>
                <a:spcPts val="0"/>
              </a:spcAft>
              <a:buClr>
                <a:srgbClr val="6DB7D7"/>
              </a:buClr>
              <a:buSzPts val="2200"/>
              <a:buFont typeface="Noto Sans Symbols"/>
              <a:buChar char="⚫"/>
              <a:defRPr sz="1800" b="0" i="0" u="none" strike="noStrike" cap="none">
                <a:solidFill>
                  <a:srgbClr val="404040"/>
                </a:solidFill>
                <a:latin typeface="Arial"/>
                <a:ea typeface="Arial"/>
                <a:cs typeface="Arial"/>
                <a:sym typeface="Arial"/>
              </a:defRPr>
            </a:lvl3pPr>
            <a:lvl4pPr marL="1828800" marR="0" lvl="3" indent="-354330" algn="l" rtl="0">
              <a:lnSpc>
                <a:spcPct val="100000"/>
              </a:lnSpc>
              <a:spcBef>
                <a:spcPts val="600"/>
              </a:spcBef>
              <a:spcAft>
                <a:spcPts val="0"/>
              </a:spcAft>
              <a:buClr>
                <a:srgbClr val="205C77"/>
              </a:buClr>
              <a:buSzPts val="1980"/>
              <a:buFont typeface="Noto Sans Symbols"/>
              <a:buChar char="⚫"/>
              <a:defRPr sz="1800" b="0" i="0" u="none" strike="noStrike" cap="none">
                <a:solidFill>
                  <a:srgbClr val="404040"/>
                </a:solidFill>
                <a:latin typeface="Arial"/>
                <a:ea typeface="Arial"/>
                <a:cs typeface="Arial"/>
                <a:sym typeface="Arial"/>
              </a:defRPr>
            </a:lvl4pPr>
            <a:lvl5pPr marL="2286000" marR="0" lvl="4" indent="-354329" algn="l" rtl="0">
              <a:lnSpc>
                <a:spcPct val="100000"/>
              </a:lnSpc>
              <a:spcBef>
                <a:spcPts val="600"/>
              </a:spcBef>
              <a:spcAft>
                <a:spcPts val="0"/>
              </a:spcAft>
              <a:buClr>
                <a:srgbClr val="6DB7D7"/>
              </a:buClr>
              <a:buSzPts val="1980"/>
              <a:buFont typeface="Noto Sans Symbols"/>
              <a:buChar char="⚫"/>
              <a:defRPr sz="1800" b="0" i="0" u="none" strike="noStrike" cap="none">
                <a:solidFill>
                  <a:srgbClr val="404040"/>
                </a:solidFill>
                <a:latin typeface="Arial"/>
                <a:ea typeface="Arial"/>
                <a:cs typeface="Arial"/>
                <a:sym typeface="Arial"/>
              </a:defRPr>
            </a:lvl5pPr>
            <a:lvl6pPr marL="2743200" marR="0" lvl="5"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6pPr>
            <a:lvl7pPr marL="3200400" marR="0" lvl="6"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7pPr>
            <a:lvl8pPr marL="3657600" marR="0" lvl="7" indent="-354329" algn="l" rtl="0">
              <a:lnSpc>
                <a:spcPct val="100000"/>
              </a:lnSpc>
              <a:spcBef>
                <a:spcPts val="360"/>
              </a:spcBef>
              <a:spcAft>
                <a:spcPts val="0"/>
              </a:spcAft>
              <a:buClr>
                <a:schemeClr val="accent2"/>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8pPr>
            <a:lvl9pPr marL="4114800" marR="0" lvl="8" indent="-354329" algn="l" rtl="0">
              <a:lnSpc>
                <a:spcPct val="100000"/>
              </a:lnSpc>
              <a:spcBef>
                <a:spcPts val="360"/>
              </a:spcBef>
              <a:spcAft>
                <a:spcPts val="0"/>
              </a:spcAft>
              <a:buClr>
                <a:srgbClr val="6DB7D7"/>
              </a:buClr>
              <a:buSzPts val="1980"/>
              <a:buFont typeface="Noto Sans Symbols"/>
              <a:buChar char="⚫"/>
              <a:defRPr sz="1800" b="0" i="0" u="none" strike="noStrike" cap="none">
                <a:solidFill>
                  <a:srgbClr val="FEFEFE"/>
                </a:solidFill>
                <a:latin typeface="Century Gothic"/>
                <a:ea typeface="Century Gothic"/>
                <a:cs typeface="Century Gothic"/>
                <a:sym typeface="Century Gothic"/>
              </a:defRPr>
            </a:lvl9pPr>
          </a:lstStyle>
          <a:p>
            <a:pPr indent="-457200">
              <a:buClr>
                <a:srgbClr val="012D88"/>
              </a:buClr>
              <a:buSzPct val="125000"/>
              <a:buFont typeface="+mj-lt"/>
              <a:buAutoNum type="arabicPeriod"/>
            </a:pPr>
            <a:r>
              <a:rPr lang="en-US" sz="1900" b="1" dirty="0">
                <a:solidFill>
                  <a:schemeClr val="accent6"/>
                </a:solidFill>
                <a:latin typeface="Lato" panose="020F0502020204030203" pitchFamily="34" charset="77"/>
              </a:rPr>
              <a:t>LABEL the plate and the pipets.</a:t>
            </a:r>
          </a:p>
          <a:p>
            <a:pPr indent="-457200">
              <a:buClr>
                <a:srgbClr val="012D88"/>
              </a:buClr>
              <a:buSzPct val="125000"/>
              <a:buFont typeface="+mj-lt"/>
              <a:buAutoNum type="arabicPeriod"/>
            </a:pPr>
            <a:r>
              <a:rPr lang="en-US" sz="1900" b="1" dirty="0">
                <a:solidFill>
                  <a:schemeClr val="accent6"/>
                </a:solidFill>
                <a:latin typeface="Lato" panose="020F0502020204030203" pitchFamily="34" charset="77"/>
              </a:rPr>
              <a:t>ADD three drops of the HIV antigen solution to each well.   </a:t>
            </a:r>
          </a:p>
          <a:p>
            <a:pPr indent="-457200">
              <a:buClr>
                <a:srgbClr val="012D88"/>
              </a:buClr>
              <a:buSzPct val="125000"/>
              <a:buFont typeface="+mj-lt"/>
              <a:buAutoNum type="arabicPeriod"/>
            </a:pPr>
            <a:r>
              <a:rPr lang="en-US" sz="1900" b="1" dirty="0">
                <a:solidFill>
                  <a:schemeClr val="accent6"/>
                </a:solidFill>
                <a:latin typeface="Lato" panose="020F0502020204030203" pitchFamily="34" charset="77"/>
              </a:rPr>
              <a:t>INCUBATE for five minutes.</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negative control to the first row and positive control to the second row.</a:t>
            </a:r>
          </a:p>
          <a:p>
            <a:pPr indent="-457200">
              <a:buClr>
                <a:srgbClr val="012D88"/>
              </a:buClr>
              <a:buSzPct val="125000"/>
              <a:buFont typeface="+mj-lt"/>
              <a:buAutoNum type="arabicPeriod"/>
            </a:pPr>
            <a:r>
              <a:rPr lang="en-US" sz="1900" b="1" dirty="0">
                <a:solidFill>
                  <a:schemeClr val="tx1"/>
                </a:solidFill>
                <a:latin typeface="Lato" panose="020F0502020204030203" pitchFamily="34" charset="77"/>
              </a:rPr>
              <a:t>ADD three drops of the Patient 1 sample to the third row and Patient 2 sample to the fourth row.</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INCUBATE for 5 minutes.</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ADD three drops of detection antibody to each well.</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INCUBATE for five minutes</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REMOVE liquid from wells and WASH with buffer 2X.</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ADD three drops of the substrate solution into each well</a:t>
            </a:r>
          </a:p>
          <a:p>
            <a:pPr indent="-457200">
              <a:buClr>
                <a:srgbClr val="012D88"/>
              </a:buClr>
              <a:buSzPct val="125000"/>
              <a:buFont typeface="+mj-lt"/>
              <a:buAutoNum type="arabicPeriod" startAt="8"/>
            </a:pPr>
            <a:r>
              <a:rPr lang="en-US" sz="1900" b="1" dirty="0">
                <a:solidFill>
                  <a:schemeClr val="tx1"/>
                </a:solidFill>
                <a:latin typeface="Lato" panose="020F0502020204030203" pitchFamily="34" charset="77"/>
              </a:rPr>
              <a:t>OBSERVE your results.</a:t>
            </a:r>
            <a:endParaRPr lang="en-US" sz="1900" dirty="0">
              <a:solidFill>
                <a:schemeClr val="tx1"/>
              </a:solidFill>
              <a:latin typeface="Lato" panose="020F0502020204030203" pitchFamily="34" charset="77"/>
            </a:endParaRPr>
          </a:p>
        </p:txBody>
      </p:sp>
      <p:sp>
        <p:nvSpPr>
          <p:cNvPr id="5" name="Title 4">
            <a:extLst>
              <a:ext uri="{FF2B5EF4-FFF2-40B4-BE49-F238E27FC236}">
                <a16:creationId xmlns:a16="http://schemas.microsoft.com/office/drawing/2014/main" id="{4DE0943B-2E2A-5F4F-88EC-98DE36824256}"/>
              </a:ext>
            </a:extLst>
          </p:cNvPr>
          <p:cNvSpPr>
            <a:spLocks noGrp="1"/>
          </p:cNvSpPr>
          <p:nvPr>
            <p:ph type="title"/>
          </p:nvPr>
        </p:nvSpPr>
        <p:spPr>
          <a:xfrm>
            <a:off x="465221" y="107576"/>
            <a:ext cx="8126330" cy="1336956"/>
          </a:xfrm>
        </p:spPr>
        <p:txBody>
          <a:bodyPr/>
          <a:lstStyle/>
          <a:p>
            <a:r>
              <a:rPr lang="en-US" b="1" dirty="0">
                <a:solidFill>
                  <a:srgbClr val="012D88"/>
                </a:solidFill>
                <a:latin typeface="Lato" panose="020F0502020204030203" pitchFamily="34" charset="77"/>
              </a:rPr>
              <a:t>Protocol: Simulation of </a:t>
            </a:r>
            <a:br>
              <a:rPr lang="en-US" b="1" dirty="0">
                <a:solidFill>
                  <a:srgbClr val="012D88"/>
                </a:solidFill>
                <a:latin typeface="Lato" panose="020F0502020204030203" pitchFamily="34" charset="77"/>
              </a:rPr>
            </a:br>
            <a:r>
              <a:rPr lang="en-US" b="1" dirty="0">
                <a:solidFill>
                  <a:srgbClr val="012D88"/>
                </a:solidFill>
                <a:latin typeface="Lato" panose="020F0502020204030203" pitchFamily="34" charset="77"/>
              </a:rPr>
              <a:t>HIV Antibody Test</a:t>
            </a:r>
          </a:p>
        </p:txBody>
      </p:sp>
    </p:spTree>
    <p:extLst>
      <p:ext uri="{BB962C8B-B14F-4D97-AF65-F5344CB8AC3E}">
        <p14:creationId xmlns:p14="http://schemas.microsoft.com/office/powerpoint/2010/main" val="145433132"/>
      </p:ext>
    </p:extLst>
  </p:cSld>
  <p:clrMapOvr>
    <a:masterClrMapping/>
  </p:clrMapOvr>
</p:sld>
</file>

<file path=ppt/theme/theme1.xml><?xml version="1.0" encoding="utf-8"?>
<a:theme xmlns:a="http://schemas.openxmlformats.org/drawingml/2006/main" name="EVT theme DRS">
  <a:themeElements>
    <a:clrScheme name="Breeze">
      <a:dk1>
        <a:srgbClr val="000000"/>
      </a:dk1>
      <a:lt1>
        <a:srgbClr val="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5066</TotalTime>
  <Words>7176</Words>
  <Application>Microsoft Macintosh PowerPoint</Application>
  <PresentationFormat>On-screen Show (4:3)</PresentationFormat>
  <Paragraphs>325</Paragraphs>
  <Slides>28</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Calibri</vt:lpstr>
      <vt:lpstr>Century Gothic</vt:lpstr>
      <vt:lpstr>Lato</vt:lpstr>
      <vt:lpstr>Lato Hairline</vt:lpstr>
      <vt:lpstr>Lato Light</vt:lpstr>
      <vt:lpstr>Noto Sans Symbols</vt:lpstr>
      <vt:lpstr>PT Sans</vt:lpstr>
      <vt:lpstr>Tahoma</vt:lpstr>
      <vt:lpstr>Wingdings</vt:lpstr>
      <vt:lpstr>EVT theme DRS</vt:lpstr>
      <vt:lpstr>PowerPoint Presentation</vt:lpstr>
      <vt:lpstr>EDVOTEK The Biotechnology Education Company</vt:lpstr>
      <vt:lpstr>www.edvotek.com/contest</vt:lpstr>
      <vt:lpstr>Today’s Experiment:  HIV Antibody Test</vt:lpstr>
      <vt:lpstr>HIV/AIDS is a serious, worldwide public health challenge</vt:lpstr>
      <vt:lpstr>The Enzyme-Linked  ImmunoSorbent Assay (ELISA)</vt:lpstr>
      <vt:lpstr>The ELISA can be  Quantitative or Qualitative</vt:lpstr>
      <vt:lpstr>What Do I Need to Perform  an ELISA Experiment?</vt:lpstr>
      <vt:lpstr>Protocol: Simulation of  HIV Antibody Test</vt:lpstr>
      <vt:lpstr>Antibodies Distinguish Between “Self” and “Non-self” </vt:lpstr>
      <vt:lpstr>The Immune System Produces Many Antibodies to Detect an Antigen</vt:lpstr>
      <vt:lpstr>The ELISA Detects Specific Antigens in Complex Mixtures</vt:lpstr>
      <vt:lpstr>The ELISA Detects Specific Antigens in Complex Mixtures</vt:lpstr>
      <vt:lpstr>Summary of ELISA Protocol</vt:lpstr>
      <vt:lpstr>Protocol: Simulation of  HIV Antibody Test</vt:lpstr>
      <vt:lpstr>HIV and AIDS</vt:lpstr>
      <vt:lpstr>Anatomy of HIV</vt:lpstr>
      <vt:lpstr>The HIV life cycle</vt:lpstr>
      <vt:lpstr>Genomic variants of HIV</vt:lpstr>
      <vt:lpstr>Protocol: Simulation of  HIV Antibody Test</vt:lpstr>
      <vt:lpstr>Timeline of HIV research</vt:lpstr>
      <vt:lpstr>Prevention is the Best Medicine</vt:lpstr>
      <vt:lpstr>Diagnosing HIV</vt:lpstr>
      <vt:lpstr>The HIV Antibody/Antigen Assay</vt:lpstr>
      <vt:lpstr>Protocol: Simulation of  HIV Antibody Test</vt:lpstr>
      <vt:lpstr>Results and Conclusions</vt:lpstr>
      <vt:lpstr>Using the ELISA to test for HIV</vt:lpstr>
      <vt:lpstr>EDVOTEK, Inc. The Biotechnology Education Company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Snowflack</dc:creator>
  <cp:lastModifiedBy>Danielle Snowflack</cp:lastModifiedBy>
  <cp:revision>143</cp:revision>
  <dcterms:created xsi:type="dcterms:W3CDTF">2020-05-28T12:06:59Z</dcterms:created>
  <dcterms:modified xsi:type="dcterms:W3CDTF">2021-02-25T14:56:12Z</dcterms:modified>
</cp:coreProperties>
</file>