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61" r:id="rId1"/>
  </p:sldMasterIdLst>
  <p:notesMasterIdLst>
    <p:notesMasterId r:id="rId27"/>
  </p:notesMasterIdLst>
  <p:sldIdLst>
    <p:sldId id="256" r:id="rId2"/>
    <p:sldId id="257" r:id="rId3"/>
    <p:sldId id="318" r:id="rId4"/>
    <p:sldId id="261" r:id="rId5"/>
    <p:sldId id="418" r:id="rId6"/>
    <p:sldId id="405" r:id="rId7"/>
    <p:sldId id="263" r:id="rId8"/>
    <p:sldId id="264" r:id="rId9"/>
    <p:sldId id="273" r:id="rId10"/>
    <p:sldId id="344" r:id="rId11"/>
    <p:sldId id="414" r:id="rId12"/>
    <p:sldId id="443" r:id="rId13"/>
    <p:sldId id="275" r:id="rId14"/>
    <p:sldId id="274" r:id="rId15"/>
    <p:sldId id="444" r:id="rId16"/>
    <p:sldId id="407" r:id="rId17"/>
    <p:sldId id="416" r:id="rId18"/>
    <p:sldId id="417" r:id="rId19"/>
    <p:sldId id="262" r:id="rId20"/>
    <p:sldId id="413" r:id="rId21"/>
    <p:sldId id="361" r:id="rId22"/>
    <p:sldId id="282" r:id="rId23"/>
    <p:sldId id="406" r:id="rId24"/>
    <p:sldId id="412" r:id="rId25"/>
    <p:sldId id="271" r:id="rId2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9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D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84"/>
    <p:restoredTop sz="71022"/>
  </p:normalViewPr>
  <p:slideViewPr>
    <p:cSldViewPr snapToGrid="0">
      <p:cViewPr varScale="1">
        <p:scale>
          <a:sx n="89" d="100"/>
          <a:sy n="89" d="100"/>
        </p:scale>
        <p:origin x="1600" y="176"/>
      </p:cViewPr>
      <p:guideLst>
        <p:guide orient="horz" pos="2592"/>
        <p:guide pos="2880"/>
      </p:guideLst>
    </p:cSldViewPr>
  </p:slideViewPr>
  <p:outlineViewPr>
    <p:cViewPr>
      <p:scale>
        <a:sx n="33" d="100"/>
        <a:sy n="33" d="100"/>
      </p:scale>
      <p:origin x="0" y="-1128"/>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edvotek.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edvotek.co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 name="Google Shape;6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sz="1200" b="0" i="0" u="none" strike="noStrike" cap="none" dirty="0">
                <a:solidFill>
                  <a:schemeClr val="dk1"/>
                </a:solidFill>
                <a:effectLst/>
                <a:latin typeface="Calibri"/>
                <a:ea typeface="Calibri"/>
                <a:cs typeface="Calibri"/>
                <a:sym typeface="Calibri"/>
              </a:rPr>
              <a:t>Hi everyone, we are back with another biotechnology live stream!  My name is Danielle </a:t>
            </a:r>
            <a:r>
              <a:rPr lang="en-US" sz="1200" b="0" i="0" u="none" strike="noStrike" cap="none" dirty="0" err="1">
                <a:solidFill>
                  <a:schemeClr val="dk1"/>
                </a:solidFill>
                <a:effectLst/>
                <a:latin typeface="Calibri"/>
                <a:ea typeface="Calibri"/>
                <a:cs typeface="Calibri"/>
                <a:sym typeface="Calibri"/>
              </a:rPr>
              <a:t>Snowflack</a:t>
            </a:r>
            <a:r>
              <a:rPr lang="en-US" sz="1200" b="0" i="0" u="none" strike="noStrike" cap="none" dirty="0">
                <a:solidFill>
                  <a:schemeClr val="dk1"/>
                </a:solidFill>
                <a:effectLst/>
                <a:latin typeface="Calibri"/>
                <a:ea typeface="Calibri"/>
                <a:cs typeface="Calibri"/>
                <a:sym typeface="Calibri"/>
              </a:rPr>
              <a:t>, and I am the Senior Director of Education at </a:t>
            </a:r>
            <a:r>
              <a:rPr lang="en-US" sz="1200" b="0" i="0" u="none" strike="noStrike" cap="none" dirty="0" err="1">
                <a:solidFill>
                  <a:schemeClr val="dk1"/>
                </a:solidFill>
                <a:effectLst/>
                <a:latin typeface="Calibri"/>
                <a:ea typeface="Calibri"/>
                <a:cs typeface="Calibri"/>
                <a:sym typeface="Calibri"/>
              </a:rPr>
              <a:t>Edvotek</a:t>
            </a:r>
            <a:r>
              <a:rPr lang="en-US" sz="1200" b="0" i="0" u="none" strike="noStrike" cap="none" dirty="0">
                <a:solidFill>
                  <a:schemeClr val="dk1"/>
                </a:solidFill>
                <a:effectLst/>
                <a:latin typeface="Calibri"/>
                <a:ea typeface="Calibri"/>
                <a:cs typeface="Calibri"/>
                <a:sym typeface="Calibri"/>
              </a:rPr>
              <a:t>.  We’re so happy to bring this biotechnology training workshop to you in the comfort of your own home.  </a:t>
            </a:r>
          </a:p>
          <a:p>
            <a:pPr marL="0" lvl="0" indent="0" algn="l" rtl="0">
              <a:spcBef>
                <a:spcPts val="0"/>
              </a:spcBef>
              <a:spcAft>
                <a:spcPts val="0"/>
              </a:spcAft>
              <a:buNone/>
            </a:pPr>
            <a:endParaRPr dirty="0"/>
          </a:p>
        </p:txBody>
      </p:sp>
      <p:sp>
        <p:nvSpPr>
          <p:cNvPr id="63" name="Google Shape;63;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1398754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So, if you’re interested in an in-depth electrophoresis discussion, check out one of our other live streams.  For this workshop, not going to dig into specifics.  Before the workshop, I cast the agarose gels – that’s like a scientific Jell-O that will physically separate our samples.  The gel in the gel chamber, where it was covered with electrophoresis buffer.  I’m going to load samples using an adjustable volume </a:t>
            </a:r>
            <a:r>
              <a:rPr lang="en-US" sz="1200" b="0" i="0" u="none" strike="noStrike" cap="none" dirty="0" err="1">
                <a:solidFill>
                  <a:schemeClr val="dk1"/>
                </a:solidFill>
                <a:effectLst/>
                <a:latin typeface="Calibri"/>
                <a:ea typeface="Calibri"/>
                <a:cs typeface="Calibri"/>
                <a:sym typeface="Calibri"/>
              </a:rPr>
              <a:t>micropipet</a:t>
            </a:r>
            <a:r>
              <a:rPr lang="en-US" sz="1200" b="0" i="0" u="none" strike="noStrike" cap="none" dirty="0">
                <a:solidFill>
                  <a:schemeClr val="dk1"/>
                </a:solidFill>
                <a:effectLst/>
                <a:latin typeface="Calibri"/>
                <a:ea typeface="Calibri"/>
                <a:cs typeface="Calibri"/>
                <a:sym typeface="Calibri"/>
              </a:rPr>
              <a:t>, and then we’ll turn on current to separate our samples.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2798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Now, we change the tip between samples to prevent cross-contamination – that means unintentionally contaminating one sample with a second sample. If that happened, it could alter the results of our experiments.  If something like this happens, it represents a learning moment – be sure to have your students analyze and explain what went wrong as carefully as what went right. It’s important to acknowledge that science can be messy.  Even experiments that don’t work can teach us important lessons.</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Our samples here are provided in </a:t>
            </a:r>
            <a:r>
              <a:rPr lang="en-US" sz="1200" b="0" i="0" u="none" strike="noStrike" cap="none" dirty="0" err="1">
                <a:solidFill>
                  <a:schemeClr val="dk1"/>
                </a:solidFill>
                <a:effectLst/>
                <a:latin typeface="Calibri"/>
                <a:ea typeface="Calibri"/>
                <a:cs typeface="Calibri"/>
                <a:sym typeface="Calibri"/>
              </a:rPr>
              <a:t>QuickStrip</a:t>
            </a:r>
            <a:r>
              <a:rPr lang="en-US" sz="1200" b="0" i="0" u="none" strike="noStrike" cap="none" dirty="0">
                <a:solidFill>
                  <a:schemeClr val="dk1"/>
                </a:solidFill>
                <a:effectLst/>
                <a:latin typeface="Calibri"/>
                <a:ea typeface="Calibri"/>
                <a:cs typeface="Calibri"/>
                <a:sym typeface="Calibri"/>
              </a:rPr>
              <a:t> format.  These are pre-measured, single serve samples that come standard with all of </a:t>
            </a:r>
            <a:r>
              <a:rPr lang="en-US" sz="1200" b="0" i="0" u="none" strike="noStrike" cap="none" dirty="0" err="1">
                <a:solidFill>
                  <a:schemeClr val="dk1"/>
                </a:solidFill>
                <a:effectLst/>
                <a:latin typeface="Calibri"/>
                <a:ea typeface="Calibri"/>
                <a:cs typeface="Calibri"/>
                <a:sym typeface="Calibri"/>
              </a:rPr>
              <a:t>Edvotek’s</a:t>
            </a:r>
            <a:r>
              <a:rPr lang="en-US" sz="1200" b="0" i="0" u="none" strike="noStrike" cap="none" dirty="0">
                <a:solidFill>
                  <a:schemeClr val="dk1"/>
                </a:solidFill>
                <a:effectLst/>
                <a:latin typeface="Calibri"/>
                <a:ea typeface="Calibri"/>
                <a:cs typeface="Calibri"/>
                <a:sym typeface="Calibri"/>
              </a:rPr>
              <a:t> electrophoresis kits.  Each group would get one of these strips. Personally, I think they’re pretty amazing because they save so much lab prep time.  No aliquoting required!  To load, use the pipet tip to puncture the foil, then push down the plunger and withdraw the sample.</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You’ll notice the samples sink into the well.  This is because our dyes are dissolved in a loading solution that includes buffer and glycerol.  If the dye was only dissolved in buffer, it would immediately mix with the buffer in the gel chamber.  So, we add glycerol to the dye solution to make it heavier, or denser, than electrophoresis buffer.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Now, let’s get the safety cover on to the electrophoresis chamber and turn on the current!  We should start seeing results within a few minutes.  I’ll keep the video running on the gel chamber so that you can watch as the dyes resolve into separate bands.  </a:t>
            </a:r>
          </a:p>
          <a:p>
            <a:endParaRPr lang="en-US" dirty="0"/>
          </a:p>
        </p:txBody>
      </p:sp>
      <p:sp>
        <p:nvSpPr>
          <p:cNvPr id="4" name="Slide Number Placeholder 3"/>
          <p:cNvSpPr>
            <a:spLocks noGrp="1"/>
          </p:cNvSpPr>
          <p:nvPr>
            <p:ph type="sldNum" sz="quarter" idx="10"/>
          </p:nvPr>
        </p:nvSpPr>
        <p:spPr/>
        <p:txBody>
          <a:bodyPr/>
          <a:lstStyle/>
          <a:p>
            <a:fld id="{955A52D7-0BC4-C946-BC42-20AD4B040022}" type="slidenum">
              <a:rPr lang="en-US" smtClean="0"/>
              <a:pPr/>
              <a:t>11</a:t>
            </a:fld>
            <a:endParaRPr lang="en-US" dirty="0"/>
          </a:p>
        </p:txBody>
      </p:sp>
    </p:spTree>
    <p:extLst>
      <p:ext uri="{BB962C8B-B14F-4D97-AF65-F5344CB8AC3E}">
        <p14:creationId xmlns:p14="http://schemas.microsoft.com/office/powerpoint/2010/main" val="2047818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So, let’s talk a little about the equipment you need for electrophoresis.  This slide features two different electrophoresis systems.  The unit I’m using is the M12, which runs up to two gels at once.  So, if we were in a teaching lab, this set-up could accommodate up to twelve students -- two lab groups with six students each.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Now, if you’re looking for an all in one solution, we’ve just introduced the </a:t>
            </a:r>
            <a:r>
              <a:rPr lang="en-US" sz="1200" b="0" i="0" u="none" strike="noStrike" cap="none" dirty="0" err="1">
                <a:solidFill>
                  <a:schemeClr val="dk1"/>
                </a:solidFill>
                <a:effectLst/>
                <a:latin typeface="Calibri"/>
                <a:ea typeface="Calibri"/>
                <a:cs typeface="Calibri"/>
                <a:sym typeface="Calibri"/>
              </a:rPr>
              <a:t>Edvotek</a:t>
            </a:r>
            <a:r>
              <a:rPr lang="en-US" sz="1200" b="0" i="0" u="none" strike="noStrike" cap="none" dirty="0">
                <a:solidFill>
                  <a:schemeClr val="dk1"/>
                </a:solidFill>
                <a:effectLst/>
                <a:latin typeface="Calibri"/>
                <a:ea typeface="Calibri"/>
                <a:cs typeface="Calibri"/>
                <a:sym typeface="Calibri"/>
              </a:rPr>
              <a:t> EDGE.  This unit combines the electrophoresis chamber, the power supply, and the visualization system into one compact, easy-to-use unit. We have several other options as well, and they can all be found at </a:t>
            </a:r>
            <a:r>
              <a:rPr lang="en-US" sz="1200" b="0" i="0" u="sng" strike="noStrike" cap="none" dirty="0">
                <a:solidFill>
                  <a:schemeClr val="dk1"/>
                </a:solidFill>
                <a:effectLst/>
                <a:latin typeface="Calibri"/>
                <a:ea typeface="Calibri"/>
                <a:cs typeface="Calibri"/>
                <a:sym typeface="Calibri"/>
                <a:hlinkClick r:id="rId3"/>
              </a:rPr>
              <a:t>www.edvotek.com</a:t>
            </a:r>
            <a:endParaRPr lang="en-US" sz="1200" b="0" i="0" u="none" strike="noStrike"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7859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sz="1200" b="0" i="0" u="none" strike="noStrike" cap="none" dirty="0">
                <a:solidFill>
                  <a:schemeClr val="dk1"/>
                </a:solidFill>
                <a:effectLst/>
                <a:latin typeface="Calibri"/>
                <a:ea typeface="Calibri"/>
                <a:cs typeface="Calibri"/>
                <a:sym typeface="Calibri"/>
              </a:rPr>
              <a:t>Pour your solvent into the cup (I’m just going to use 80% isopropyl alcohol, but a great inquiry based addition would be to have your students compare the differences between different isopropyl: water proportions).</a:t>
            </a:r>
          </a:p>
          <a:p>
            <a:r>
              <a:rPr lang="en-US" sz="1200" b="0" i="0" u="none" strike="noStrike" cap="none" dirty="0">
                <a:solidFill>
                  <a:schemeClr val="dk1"/>
                </a:solidFill>
                <a:effectLst/>
                <a:latin typeface="Calibri"/>
                <a:ea typeface="Calibri"/>
                <a:cs typeface="Calibri"/>
                <a:sym typeface="Calibri"/>
              </a:rPr>
              <a:t>Stand or tape your chromatography paper so that the bottom is touching the solvent </a:t>
            </a:r>
          </a:p>
          <a:p>
            <a:r>
              <a:rPr lang="en-US" sz="1200" b="0" i="0" u="none" strike="noStrike" cap="none" dirty="0">
                <a:solidFill>
                  <a:schemeClr val="dk1"/>
                </a:solidFill>
                <a:effectLst/>
                <a:latin typeface="Calibri"/>
                <a:ea typeface="Calibri"/>
                <a:cs typeface="Calibri"/>
                <a:sym typeface="Calibri"/>
              </a:rPr>
              <a:t>Allow the solvent to diffuse through the paper, moving the dye molecules</a:t>
            </a:r>
          </a:p>
          <a:p>
            <a:r>
              <a:rPr lang="en-US" sz="1200" b="0" i="0" u="none" strike="noStrike" cap="none" dirty="0">
                <a:solidFill>
                  <a:schemeClr val="dk1"/>
                </a:solidFill>
                <a:effectLst/>
                <a:latin typeface="Calibri"/>
                <a:ea typeface="Calibri"/>
                <a:cs typeface="Calibri"/>
                <a:sym typeface="Calibri"/>
              </a:rPr>
              <a:t>Analyze the results</a:t>
            </a:r>
          </a:p>
          <a:p>
            <a:pPr marL="0" lvl="0" indent="0" algn="l" rtl="0">
              <a:lnSpc>
                <a:spcPct val="100000"/>
              </a:lnSpc>
              <a:spcBef>
                <a:spcPts val="0"/>
              </a:spcBef>
              <a:spcAft>
                <a:spcPts val="0"/>
              </a:spcAft>
              <a:buSzPts val="1400"/>
              <a:buNone/>
            </a:pPr>
            <a:endParaRPr dirty="0"/>
          </a:p>
        </p:txBody>
      </p:sp>
      <p:sp>
        <p:nvSpPr>
          <p:cNvPr id="325" name="Google Shape;325;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3183617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sz="1200" b="0" i="0" u="none" strike="noStrike" cap="none" dirty="0">
                <a:solidFill>
                  <a:schemeClr val="dk1"/>
                </a:solidFill>
                <a:effectLst/>
                <a:latin typeface="Calibri"/>
                <a:ea typeface="Calibri"/>
                <a:cs typeface="Calibri"/>
                <a:sym typeface="Calibri"/>
              </a:rPr>
              <a:t>In paper chromatography, we have the stationary phase (paper) and mobile phase (alcohol).  As the solvent travels up the chromatography paper, it’s going to bring the dyes up the paper.  More soluble dyes travel up the paper with the solvent.  Insoluble dyes stay at the bottom of the paper or move slowly.  And the solubility is going to depend on the solvent.  We’re using alcohol here, using plain old salt NaCl, could give us different results.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The retention factor is the ratio of the distance the solute traveled to the distance the solvent traveled.  SO when the experiment is finished, we can calculate these values for the different dyes and it will help us analyze our results.</a:t>
            </a:r>
          </a:p>
        </p:txBody>
      </p:sp>
      <p:sp>
        <p:nvSpPr>
          <p:cNvPr id="316" name="Google Shape;316;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2072914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Okay, so let’s talk about regulation of food dyes!  As the use continues to grow, concerns regarding the addition of food colors to food products have emerge.  There has been discussion on whether some food dyes  pose several health concerns in people, and we’ve certainly seen this in the past!  For example, in the late 1800’s/early 1900’s, a green food dye containing arsenic was common, and lead was used in candy and cheese. People knew these things were not good for you, but there were no laws to prevent them from being used.  So, in 1906 , The Pure Food and Drug Act was passed, and this was the first law that aimed to protect people from toxins and poisons in commercially prepared foods.  This led to the creation of the Food and Drug Administration. Its main purpose was to prevent adulterated food and drug products from being sold around the country, and it allowed the government to inspect food for safety.</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But just checking stuff after the fact wasn’t enough. In 1937, a medication was created using a chemical called diethylene glycol to dissolve the drug.  It wasn’t known at the time that this chemical was toxic to humans.  So, soon after the drug was introduced to people, more than 100 patients died.  And this was because the medication was not tested before it was put on the market.  IN response, the Food and Drug Administration was notified, and an extensive search was conducted to recover the distributed medicine.  This led to the United States Federal Food, Drug, and Cosmetic Act (abbreviated as FFDCA, FDCA, or FD&amp;C), is a set of laws passed by Congress in 1938 giving authority to the U.S. Food and Drug Administration (FDA) to oversee the safety of food, drugs, medical devices, and cosmetics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0605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So, let’s talk about the molecules we’re separating here.  We’ve just loaded our gels with a mixture of different brightly-colored dyes.  (If you take a look at the gel, you should be able to see them separating already.)</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The structures of two commonly-used food dyes are shown here –  yellow 5, or tartrazine, and blue 1, or brilliant blue.  At first glance, they’re similar molecules.  They’re all around the same size, and they all have aromatic rings.  When we look more carefully, their chemistry is actually different – we have some different bonds, some different functional groups, all which affect the charge of the molecules.  So, both of these molecules have an overall negative charge.  By virtue of its side groups and bonds, tartrazine has a larger negative charge than brilliant blue, so we expect that they’ll migrate differently in our experiment.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4241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Today, the Food and Drug Administration (FDA) is responsible for regulating color additives used in a variety of products in the United States. These are the main FD&amp;C food colorants used today.  Color additives allowed for use in foods are classified as “certifiable” or “exempt from certification”. Certifiable color additives are man made which are tested by the manufacturers and the FDA to assures the quality and safety of the color additives. This table illustrates the seven commonly used food dyes in the United States. Of these dyes, Blue 1 and Red 40 are the most common blue and red dyes while Green 3 and Blue 2 are rarely used. Food containing these approved dyes are called “For Coloring Food” and have the abbreviation “FCF” preceding their names.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And so I loved these pictures because they showed foods that were colored with different food dyes.  There are two more which are used in very limited but I didn’t put them here.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8381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IN foods, color additives that are “exempt from certification” are those that derived from natural sources such as vegetables, fruits, and minerals.  And you’ll find that some foods and clothing are colored with natural colorants.  So here are a few common colorants that are used in different contexts.  You’ll definitely have heard of indigo, which is the plant-based dye that is commonly used to dye denim.  One controversial one that is used in food and for clothing is cochineal.  This pigment was in the news a few years ago because of its use in a Starbucks drink.</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&lt;Advance&gt;</a:t>
            </a:r>
          </a:p>
          <a:p>
            <a:r>
              <a:rPr lang="en-US" sz="1200" b="0" i="0" u="none" strike="noStrike" cap="none" dirty="0">
                <a:solidFill>
                  <a:schemeClr val="dk1"/>
                </a:solidFill>
                <a:effectLst/>
                <a:latin typeface="Calibri"/>
                <a:ea typeface="Calibri"/>
                <a:cs typeface="Calibri"/>
                <a:sym typeface="Calibri"/>
              </a:rPr>
              <a:t>So, this pigment is extracted from bugs.  And it’s completely safe, and has been used in food and makeup for centuries.  It’s 100% natural, and don’t forget that some parts of the world do eat insects as a regular part of their diet.  They’re a great source of protein.  However, it is not common in the US to eat insects, so this caused a bit of controversy.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2219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sz="1200" b="0" i="0" u="none" strike="noStrike" cap="none" dirty="0">
                <a:solidFill>
                  <a:schemeClr val="dk1"/>
                </a:solidFill>
                <a:effectLst/>
                <a:latin typeface="Calibri"/>
                <a:ea typeface="Calibri"/>
                <a:cs typeface="Calibri"/>
                <a:sym typeface="Calibri"/>
              </a:rPr>
              <a:t>For our experiment today, the mixing of colors is a key concept for students to understand. Red plus yellow equals orange, etc.  With food coloring, we’re working with a limited palette of colors based on our approved food dyes.  Here’s a color mixing chart from a food coloring company.  And you can see here that each color has it’s own recipe.  Not only do the food dyes matter, but a different proportion of each food dye is used in different recipes to create a different color. See green versus teal.  In addition to our chemical analysis, we can use a little detective work too to figure out what food dyes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&lt;advance&gt;</a:t>
            </a:r>
          </a:p>
          <a:p>
            <a:r>
              <a:rPr lang="en-US" sz="1200" b="0" i="0" u="none" strike="noStrike" cap="none" dirty="0">
                <a:solidFill>
                  <a:schemeClr val="dk1"/>
                </a:solidFill>
                <a:effectLst/>
                <a:latin typeface="Calibri"/>
                <a:ea typeface="Calibri"/>
                <a:cs typeface="Calibri"/>
                <a:sym typeface="Calibri"/>
              </a:rPr>
              <a:t>Companies are required to list food dyes in their list of ingredients.  We can see that from these labels which product uses natural colors, and which uses artificial colors.  We can also see which food dyes are used.  And so, between our knowledge of color mixing, and reading the labels, we can start to make educated guesses as to which colors are used in each candy.</a:t>
            </a:r>
          </a:p>
        </p:txBody>
      </p:sp>
      <p:sp>
        <p:nvSpPr>
          <p:cNvPr id="188" name="Google Shape;18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3012103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For those of you who are unfamiliar with </a:t>
            </a:r>
            <a:r>
              <a:rPr lang="en-US" sz="1200" b="0" i="0" u="none" strike="noStrike" cap="none" dirty="0" err="1">
                <a:solidFill>
                  <a:schemeClr val="dk1"/>
                </a:solidFill>
                <a:effectLst/>
                <a:latin typeface="Calibri"/>
                <a:ea typeface="Calibri"/>
                <a:cs typeface="Calibri"/>
                <a:sym typeface="Calibri"/>
              </a:rPr>
              <a:t>Edvotek</a:t>
            </a:r>
            <a:r>
              <a:rPr lang="en-US" sz="1200" b="0" i="0" u="none" strike="noStrike" cap="none" dirty="0">
                <a:solidFill>
                  <a:schemeClr val="dk1"/>
                </a:solidFill>
                <a:effectLst/>
                <a:latin typeface="Calibri"/>
                <a:ea typeface="Calibri"/>
                <a:cs typeface="Calibri"/>
                <a:sym typeface="Calibri"/>
              </a:rPr>
              <a:t>, we are the Biotechnology education company! We were founded over 30 years ago now by Dr. Jack </a:t>
            </a:r>
            <a:r>
              <a:rPr lang="en-US" sz="1200" b="0" i="0" u="none" strike="noStrike" cap="none" dirty="0" err="1">
                <a:solidFill>
                  <a:schemeClr val="dk1"/>
                </a:solidFill>
                <a:effectLst/>
                <a:latin typeface="Calibri"/>
                <a:ea typeface="Calibri"/>
                <a:cs typeface="Calibri"/>
                <a:sym typeface="Calibri"/>
              </a:rPr>
              <a:t>Chirikjian</a:t>
            </a:r>
            <a:r>
              <a:rPr lang="en-US" sz="1200" b="0" i="0" u="none" strike="noStrike" cap="none" dirty="0">
                <a:solidFill>
                  <a:schemeClr val="dk1"/>
                </a:solidFill>
                <a:effectLst/>
                <a:latin typeface="Calibri"/>
                <a:ea typeface="Calibri"/>
                <a:cs typeface="Calibri"/>
                <a:sym typeface="Calibri"/>
              </a:rPr>
              <a:t>, a professor of biochemistry at Georgetown University.  Now, this was an exciting time in the biotechnology lab – think about it, DNA fingerprinting, the development of PCR, genetic engineering like the production of insulin in bacteria – but little of that was being translated into the classroom.  And thus, </a:t>
            </a:r>
            <a:r>
              <a:rPr lang="en-US" sz="1200" b="0" i="0" u="none" strike="noStrike" cap="none" dirty="0" err="1">
                <a:solidFill>
                  <a:schemeClr val="dk1"/>
                </a:solidFill>
                <a:effectLst/>
                <a:latin typeface="Calibri"/>
                <a:ea typeface="Calibri"/>
                <a:cs typeface="Calibri"/>
                <a:sym typeface="Calibri"/>
              </a:rPr>
              <a:t>Edvotek</a:t>
            </a:r>
            <a:r>
              <a:rPr lang="en-US" sz="1200" b="0" i="0" u="none" strike="noStrike" cap="none" dirty="0">
                <a:solidFill>
                  <a:schemeClr val="dk1"/>
                </a:solidFill>
                <a:effectLst/>
                <a:latin typeface="Calibri"/>
                <a:ea typeface="Calibri"/>
                <a:cs typeface="Calibri"/>
                <a:sym typeface="Calibri"/>
              </a:rPr>
              <a:t> was born.   Our focus is solely on the education sphere, where we work with educators all over the world to demystify science and foster the next generation of scientists through hands-on, active learning activities.  </a:t>
            </a:r>
          </a:p>
        </p:txBody>
      </p:sp>
      <p:sp>
        <p:nvSpPr>
          <p:cNvPr id="178" name="Google Shape;17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624766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Now, we’re almost finished with our electrophoresis experiment. Let’s just recap what we’ve done so far.  Before the workshop, I cast the agarose gels – remember, that’s our scientific Jell-O.  We placed the gel into the gel chamber, where it was covered with electrophoresis buffer.  We loaded our samples using an adjustable volume </a:t>
            </a:r>
            <a:r>
              <a:rPr lang="en-US" sz="1200" b="0" i="0" u="none" strike="noStrike" cap="none" dirty="0" err="1">
                <a:solidFill>
                  <a:schemeClr val="dk1"/>
                </a:solidFill>
                <a:effectLst/>
                <a:latin typeface="Calibri"/>
                <a:ea typeface="Calibri"/>
                <a:cs typeface="Calibri"/>
                <a:sym typeface="Calibri"/>
              </a:rPr>
              <a:t>micropipet</a:t>
            </a:r>
            <a:r>
              <a:rPr lang="en-US" sz="1200" b="0" i="0" u="none" strike="noStrike" cap="none" dirty="0">
                <a:solidFill>
                  <a:schemeClr val="dk1"/>
                </a:solidFill>
                <a:effectLst/>
                <a:latin typeface="Calibri"/>
                <a:ea typeface="Calibri"/>
                <a:cs typeface="Calibri"/>
                <a:sym typeface="Calibri"/>
              </a:rPr>
              <a:t>, then placed the safety lid on the gel chamber, and turned on the power supply to generate the current necessary for electrophoresis.  While we were discussing the history of electrophoresis, the dye samples were separating into different bands based on their charge.  Now, we’re ready to take a look at our results.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8721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So, what does this mean when we add the samples to the wells and apply current?  </a:t>
            </a:r>
          </a:p>
          <a:p>
            <a:r>
              <a:rPr lang="en-US" sz="1200" b="0" i="0" u="none" strike="noStrike" cap="none" dirty="0">
                <a:solidFill>
                  <a:schemeClr val="dk1"/>
                </a:solidFill>
                <a:effectLst/>
                <a:latin typeface="Calibri"/>
                <a:ea typeface="Calibri"/>
                <a:cs typeface="Calibri"/>
                <a:sym typeface="Calibri"/>
              </a:rPr>
              <a:t> (Animation) </a:t>
            </a:r>
          </a:p>
          <a:p>
            <a:r>
              <a:rPr lang="en-US" sz="1200" b="0" i="0" u="none" strike="noStrike" cap="none" dirty="0">
                <a:solidFill>
                  <a:schemeClr val="dk1"/>
                </a:solidFill>
                <a:effectLst/>
                <a:latin typeface="Calibri"/>
                <a:ea typeface="Calibri"/>
                <a:cs typeface="Calibri"/>
                <a:sym typeface="Calibri"/>
              </a:rPr>
              <a:t>The dye molecules have an overall net charge which influences their movement through the gel.  Because molecules with different charges travel at different speeds, they become separated and form discrete “bands” within the gel.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(Animation)</a:t>
            </a:r>
          </a:p>
          <a:p>
            <a:r>
              <a:rPr lang="en-US" sz="1200" b="0" i="0" u="none" strike="noStrike" cap="none" dirty="0">
                <a:solidFill>
                  <a:schemeClr val="dk1"/>
                </a:solidFill>
                <a:effectLst/>
                <a:latin typeface="Calibri"/>
                <a:ea typeface="Calibri"/>
                <a:cs typeface="Calibri"/>
                <a:sym typeface="Calibri"/>
              </a:rPr>
              <a:t>Some of the dyes are negatively charged (like DNA) and will move through the gel towards the positive electrode.  Dyes with greater net charges will be more strongly drawn to the electrodes.  So, for example, we looked at two charged dyes before.  Because of its larger charge, the Yellow dye moves through the gel more quickly.</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In contrast, some dyes are positively charged dyes.  Instead of travelling to the positive electrode, it is going to travel to the negative electrode.  If you’re used to seeing DNA gels, this is going to look like the sample is running in reverse! But, it’s doing exactly what it should be doing based on its chemical properties.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898A54-49A1-5E43-B357-C2C670E55503}" type="slidenum">
              <a:rPr lang="en-US" smtClean="0"/>
              <a:t>21</a:t>
            </a:fld>
            <a:endParaRPr lang="en-US"/>
          </a:p>
        </p:txBody>
      </p:sp>
    </p:spTree>
    <p:extLst>
      <p:ext uri="{BB962C8B-B14F-4D97-AF65-F5344CB8AC3E}">
        <p14:creationId xmlns:p14="http://schemas.microsoft.com/office/powerpoint/2010/main" val="106612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Both blue and white light feature, perfect for visualizing dye electrophoresis.</a:t>
            </a:r>
          </a:p>
          <a:p>
            <a:pPr marL="0" lvl="0" indent="0" algn="l" rtl="0">
              <a:lnSpc>
                <a:spcPct val="100000"/>
              </a:lnSpc>
              <a:spcBef>
                <a:spcPts val="0"/>
              </a:spcBef>
              <a:spcAft>
                <a:spcPts val="0"/>
              </a:spcAft>
              <a:buSzPts val="1400"/>
              <a:buNone/>
            </a:pPr>
            <a:endParaRPr dirty="0"/>
          </a:p>
        </p:txBody>
      </p:sp>
      <p:sp>
        <p:nvSpPr>
          <p:cNvPr id="402" name="Google Shape;402;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2135165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So, let’s review the results.  Gel electrophoresis rapidly separates molecules based on their physical and chemical properties.  Let me take the lid off of the chamber so that you can see the gel a little more clearly.  What you’ll see is that each dye traveled through the gel in a different way.  Same with paper chromatography.</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Discuss what you see. Was your hypothesis about your color of candy correct? What color combinations do you see? Are there different speeds/migration rates for different solvents? Compare electrophoresis to chromatography. </a:t>
            </a:r>
          </a:p>
        </p:txBody>
      </p:sp>
      <p:sp>
        <p:nvSpPr>
          <p:cNvPr id="4" name="Slide Number Placeholder 3"/>
          <p:cNvSpPr>
            <a:spLocks noGrp="1"/>
          </p:cNvSpPr>
          <p:nvPr>
            <p:ph type="sldNum" sz="quarter" idx="10"/>
          </p:nvPr>
        </p:nvSpPr>
        <p:spPr/>
        <p:txBody>
          <a:bodyPr/>
          <a:lstStyle/>
          <a:p>
            <a:fld id="{0D898A54-49A1-5E43-B357-C2C670E55503}" type="slidenum">
              <a:rPr lang="en-US" smtClean="0"/>
              <a:t>23</a:t>
            </a:fld>
            <a:endParaRPr lang="en-US"/>
          </a:p>
        </p:txBody>
      </p:sp>
    </p:spTree>
    <p:extLst>
      <p:ext uri="{BB962C8B-B14F-4D97-AF65-F5344CB8AC3E}">
        <p14:creationId xmlns:p14="http://schemas.microsoft.com/office/powerpoint/2010/main" val="771595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So, we’ve come to the end of the experiment!  We’ve covered a lot of information over the course of this experiment.  The use of color in food is truly a great way to integrate STEAM into your classroom, which is basically STEM plus art.  The most important part though, when talking about these interdisciplinary experiments, is that students learn to make connections between science concepts in the classroom, its practice in the real world, and the importance of the arts as a means for communication.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We talked about the properties of light that create different colors, and how, through mixing colors, we create new colors and influence surrounding colors.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We learned how agarose gel electrophoresis and paper chromatography can rapidly separate molecules into discrete bands based on their physical properties.  While fairly simple – I mean, we just did this experiment together in my basement, it is very powerful when it comes to rapidly separating different molecules from one another.</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4213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sz="1200" b="0" i="0" u="none" strike="noStrike" cap="none" dirty="0">
                <a:solidFill>
                  <a:schemeClr val="dk1"/>
                </a:solidFill>
                <a:effectLst/>
                <a:latin typeface="Calibri"/>
                <a:ea typeface="Calibri"/>
                <a:cs typeface="Calibri"/>
                <a:sym typeface="Calibri"/>
              </a:rPr>
              <a:t>We will be posting the presentation and the slides in the next few days to our website </a:t>
            </a:r>
            <a:r>
              <a:rPr lang="en-US" sz="1200" b="0" i="0" u="sng" strike="noStrike" cap="none" dirty="0">
                <a:solidFill>
                  <a:schemeClr val="dk1"/>
                </a:solidFill>
                <a:effectLst/>
                <a:latin typeface="Calibri"/>
                <a:ea typeface="Calibri"/>
                <a:cs typeface="Calibri"/>
                <a:sym typeface="Calibri"/>
                <a:hlinkClick r:id="rId3"/>
              </a:rPr>
              <a:t>www.edvotek.com</a:t>
            </a:r>
            <a:r>
              <a:rPr lang="en-US" sz="1200" b="0" i="0" u="none" strike="noStrike" cap="none" dirty="0">
                <a:solidFill>
                  <a:schemeClr val="dk1"/>
                </a:solidFill>
                <a:effectLst/>
                <a:latin typeface="Calibri"/>
                <a:ea typeface="Calibri"/>
                <a:cs typeface="Calibri"/>
                <a:sym typeface="Calibri"/>
              </a:rPr>
              <a:t>.  If you’d like us to email you when they are available, please fill out this form and we will contact you in a few days.  Now, I am happy to answer a few questions.</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Thanks so much for your time.  If you need us, please reach out to us at info at </a:t>
            </a:r>
            <a:r>
              <a:rPr lang="en-US" sz="1200" b="0" i="0" u="none" strike="noStrike" cap="none" dirty="0" err="1">
                <a:solidFill>
                  <a:schemeClr val="dk1"/>
                </a:solidFill>
                <a:effectLst/>
                <a:latin typeface="Calibri"/>
                <a:ea typeface="Calibri"/>
                <a:cs typeface="Calibri"/>
                <a:sym typeface="Calibri"/>
              </a:rPr>
              <a:t>edvotek</a:t>
            </a:r>
            <a:r>
              <a:rPr lang="en-US" sz="1200" b="0" i="0" u="none" strike="noStrike" cap="none" dirty="0">
                <a:solidFill>
                  <a:schemeClr val="dk1"/>
                </a:solidFill>
                <a:effectLst/>
                <a:latin typeface="Calibri"/>
                <a:ea typeface="Calibri"/>
                <a:cs typeface="Calibri"/>
                <a:sym typeface="Calibri"/>
              </a:rPr>
              <a:t> dot com, or try one of our social media channels.  We look forward to helping you get biotechnology into your classroom!  Stay safe, everyone.</a:t>
            </a:r>
          </a:p>
          <a:p>
            <a:pPr marL="0" marR="0" lvl="0" indent="0" algn="l" rtl="0">
              <a:lnSpc>
                <a:spcPct val="100000"/>
              </a:lnSpc>
              <a:spcBef>
                <a:spcPts val="0"/>
              </a:spcBef>
              <a:spcAft>
                <a:spcPts val="0"/>
              </a:spcAft>
              <a:buSzPts val="1400"/>
              <a:buNone/>
            </a:pPr>
            <a:endParaRPr sz="1200" b="0" i="0" u="none" strike="noStrike" cap="none" dirty="0">
              <a:solidFill>
                <a:schemeClr val="dk1"/>
              </a:solidFill>
              <a:latin typeface="Century Gothic"/>
              <a:ea typeface="Century Gothic"/>
              <a:cs typeface="Century Gothic"/>
              <a:sym typeface="Century Gothic"/>
            </a:endParaRPr>
          </a:p>
        </p:txBody>
      </p:sp>
      <p:sp>
        <p:nvSpPr>
          <p:cNvPr id="351" name="Google Shape;351;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entury Gothic"/>
                <a:ea typeface="Century Gothic"/>
                <a:cs typeface="Century Gothic"/>
                <a:sym typeface="Century Gothic"/>
              </a:rPr>
              <a:t>25</a:t>
            </a:fld>
            <a:endParaRPr sz="120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9344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Today we are going to focus on food science.  What are food colorings, and why do we use them?  How are colors created?  We will be using two techniques to analyze food coloring.  First, we’re using paper chromatography, which uses a paper matrix and solvents to separate molecules.  We’re also using agarose gel electrophoresis to separate food dyes.  This biotechnology technique is an essential to research labs – it is used in labs across the world every day.  Electrophoresis uses electricity and a porous gel matrix to separate food coloring into discrete zones, or bands, based on the physical properties of the molecule.  This includes charge of the molecule, its size, and its shape.   While both of these techniques are very powerful, they are also easy enough to do in the classroom laboratory – or even in your home, like I’m doing today.</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This demonstration will be recorded, and our slides will be available on our website.  If you’d like to be notified when they’re posted, please fill the form – the link will be in the chat box.  We are also offering professional development certificates to those who watch live!  If you would like us to send you a certificate, please be sure to check the box.  This link will only be live for one hour after the presentation, so be sure to complete it before 5 PM Eastern Standard Time.</a:t>
            </a:r>
          </a:p>
        </p:txBody>
      </p:sp>
      <p:sp>
        <p:nvSpPr>
          <p:cNvPr id="4" name="Slide Number Placeholder 3"/>
          <p:cNvSpPr>
            <a:spLocks noGrp="1"/>
          </p:cNvSpPr>
          <p:nvPr>
            <p:ph type="sldNum" sz="quarter" idx="10"/>
          </p:nvPr>
        </p:nvSpPr>
        <p:spPr/>
        <p:txBody>
          <a:bodyPr/>
          <a:lstStyle/>
          <a:p>
            <a:fld id="{0D898A54-49A1-5E43-B357-C2C670E55503}" type="slidenum">
              <a:rPr lang="en-US" smtClean="0"/>
              <a:t>3</a:t>
            </a:fld>
            <a:endParaRPr lang="en-US"/>
          </a:p>
        </p:txBody>
      </p:sp>
    </p:spTree>
    <p:extLst>
      <p:ext uri="{BB962C8B-B14F-4D97-AF65-F5344CB8AC3E}">
        <p14:creationId xmlns:p14="http://schemas.microsoft.com/office/powerpoint/2010/main" val="439307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sz="1200" b="0" i="0" u="none" strike="noStrike" cap="none" dirty="0">
                <a:solidFill>
                  <a:schemeClr val="dk1"/>
                </a:solidFill>
                <a:effectLst/>
                <a:latin typeface="Calibri"/>
                <a:ea typeface="Calibri"/>
                <a:cs typeface="Calibri"/>
                <a:sym typeface="Calibri"/>
              </a:rPr>
              <a:t>So, let’s first talk about color.  For those of us who can see (and who can see color… we won’t talk about color blindness here, but that’s an interesting topic to be discussed in genetics lessons!), color plays an important role in our lives. As we see here on this slide, color is everywhere:  Not just our food, candy, but companies have long been introducing color additives to a variety of products, including personal care products, clothes, shoes, markers, art supplies, plates, cups, mugs, everywhere.  And the vast majority of these are colored using pigments and dyes.  Now, while we think of these as the same thing, they’re a little different.  Pigments are usually insoluble and suspended in a liquid binder that, when hardened, allows the color to coat a material.  These are present in art supplies like paints or pastels, or plastics, or in some inks.  In contrast, dyes are soluble molecules that will chemically bind to a material to color it.  This is like clothing dye or hair dye.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&lt;Advance&gt;</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So, we’re going to focus on food in this live stream, specifically candy, which you likely have some at home after Halloween.  The color of food has always been an integral aspect of our culture. The early Romans believed that people not only savor the flavor and the texture of food, but also “eat with their eyes.”  That means the food should look as appealing as it tastes.  For centuries, humans have used dyes from natural ingredients to add color to food, drink, clothing and other products. For example, saffron, paprika and other spices were used to provide food yellow appearance.</a:t>
            </a:r>
          </a:p>
          <a:p>
            <a:r>
              <a:rPr lang="en-US" sz="1200" b="0" i="0" u="none" strike="noStrike" cap="none" dirty="0">
                <a:solidFill>
                  <a:schemeClr val="dk1"/>
                </a:solidFill>
                <a:effectLst/>
                <a:latin typeface="Calibri"/>
                <a:ea typeface="Calibri"/>
                <a:cs typeface="Calibri"/>
                <a:sym typeface="Calibri"/>
              </a:rPr>
              <a:t>Commercially, manufacturers add colors to food to offset color loss due to product exposure to various environmental conditions, such as light, air, and moisture. Additionally, companies often add dyes to food products like beverages, jellies, pudding and condiments to make them look more attractive to consumers.</a:t>
            </a:r>
          </a:p>
        </p:txBody>
      </p:sp>
      <p:sp>
        <p:nvSpPr>
          <p:cNvPr id="173" name="Google Shape;173;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787971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Color is determined by the wavelengths a material absorbs and those it reflects. Pigments and dyes work by absorbing specific wavelengths of light and reflecting/scattering the remaining ones.  An object has the color of the wavelengths it reflects. A material that reflects all wavelengths of visible light appears white. A material that absorbs all wavelengths of visible light appears black.  So, let’s think about a leaf.  Leaves are green, and pigments within the leaf are absorbing light, some of which is used in the chloroplasts to make energy.  That means they are absorbing all the wavelengths of light in the blue and the red area but reflecting light in the green.  And that’s what we see.  And this is the interplay of biology, our eyes, and physics, the properties of light and how they create color</a:t>
            </a:r>
          </a:p>
          <a:p>
            <a:r>
              <a:rPr lang="en-US" sz="1200" b="0" i="0" u="none" strike="noStrike" cap="none" dirty="0">
                <a:solidFill>
                  <a:schemeClr val="dk1"/>
                </a:solidFill>
                <a:effectLst/>
                <a:latin typeface="Calibri"/>
                <a:ea typeface="Calibri"/>
                <a:cs typeface="Calibri"/>
                <a:sym typeface="Calibri"/>
              </a:rPr>
              <a:t> </a:t>
            </a:r>
          </a:p>
          <a:p>
            <a:r>
              <a:rPr lang="en-US" sz="1200" b="1" i="0" u="none" strike="noStrike" cap="none" dirty="0">
                <a:solidFill>
                  <a:schemeClr val="dk1"/>
                </a:solidFill>
                <a:effectLst/>
                <a:latin typeface="Calibri"/>
                <a:ea typeface="Calibri"/>
                <a:cs typeface="Calibri"/>
                <a:sym typeface="Calibri"/>
              </a:rPr>
              <a:t>Color Theory is </a:t>
            </a:r>
            <a:r>
              <a:rPr lang="en-US" sz="1200" b="0" i="0" u="none" strike="noStrike" cap="none" dirty="0">
                <a:solidFill>
                  <a:schemeClr val="dk1"/>
                </a:solidFill>
                <a:effectLst/>
                <a:latin typeface="Calibri"/>
                <a:ea typeface="Calibri"/>
                <a:cs typeface="Calibri"/>
                <a:sym typeface="Calibri"/>
              </a:rPr>
              <a:t>the art and science of color mixing and the visual effects of specific combinations of colors.  Colors are additive or subtractive.  Additive colors, like the RGB system, work by adding colored light to black, like what we see with our computer monitor.  It’s additive because our eyes are going to receive all the colors of light that are coming from the monitor, and that’s how we perceive color.  Subtractive colors work by removing or absorbing colors from white, and this is what we see with paint.  As we add colors to white paint, they will absorb the light, and we can only see what is reflected back at us.</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&lt;advance&gt;</a:t>
            </a:r>
          </a:p>
          <a:p>
            <a:r>
              <a:rPr lang="en-US" sz="1200" b="0" i="0" u="none" strike="noStrike" cap="none" dirty="0">
                <a:solidFill>
                  <a:schemeClr val="dk1"/>
                </a:solidFill>
                <a:effectLst/>
                <a:latin typeface="Calibri"/>
                <a:ea typeface="Calibri"/>
                <a:cs typeface="Calibri"/>
                <a:sym typeface="Calibri"/>
              </a:rPr>
              <a:t>Colors interact with each other in different ways when mixed.  Some of this is based on whether a color is warm or cool.  Warm colors are colors with an undertone of red, yellow, or orange, while cool colors have a blue, green or purple undertone. And this is a spectrum, and it’s relative.  We can have cool reds and warm blues based on where we find our colors on the color wheel.  If we mix colors from the opposite sides of the color wheel, they cancel one another out, creating a neutral shade. But, when placed next to one another, they look good together, a bold combination. The colors pop because they’re stimulating different parts of the eye, creating a strong contrast.  And these are called complementary colors, because they create the strongest contrast.  You’ll often see sports teams using complementary colors, like the Lakers or the Knicks.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&lt;advance&gt;</a:t>
            </a:r>
          </a:p>
          <a:p>
            <a:r>
              <a:rPr lang="en-US" sz="1200" b="0" i="0" u="none" strike="noStrike" cap="none" dirty="0">
                <a:solidFill>
                  <a:schemeClr val="dk1"/>
                </a:solidFill>
                <a:effectLst/>
                <a:latin typeface="Calibri"/>
                <a:ea typeface="Calibri"/>
                <a:cs typeface="Calibri"/>
                <a:sym typeface="Calibri"/>
              </a:rPr>
              <a:t>Colors are also influenced by their surroundings.  We have four pairs of colors here, each rectangle with a colored rectangle within.  Believe it or not, the center colors in each of those pairs is the same, but your eye perceives them as different because they’re influenced by the colors around them.  This is often used by artist to create drama or illusion.  Furthermore, because of the qualities of pigments, paint color mixing does not always match modern digital art. Traditional pigments are not perfect, leading it interesting mixtures and colors that should “not be possible” given they may have imperfections or contamination that changes their color.  And so the use of color in the laboratory is a great way to integrate STEAM into your classroom.</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5981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So, what is STEM?  Now, STEM has been a buzzword in science education for a while now.  STEM lessons are those that integrate the use Science, Technology, Engineering, and Mathematics into a interdisciplinary unit.  In my mind, though, I call this good science – biotechnology doesn’t exist in a vacuum.  This is an example of the process of good experimentation, where science, technology, engineering, and mathematics all depend on one another.</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&lt;advance&gt;</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STEAM takes that one step further. By integrating the arts, the A in STEAM, we can better break down complex questions, challenges, problems, or global issue into parts to discover its nature and relationships. This involves reading and researching not just ‘hard’ scientific literature, but sociology and the human implications behind a given topic.  We then identify and understand content knowledge and use a line of reasoning to generate necessary solutions to real world problems, and/or answers to complex questions.  By integrating the arts, we change the way we look at the data, the way we approach problems, and the way we communicate the results.</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Biotech is great to teach STEAM because these experiments really integrate of science, technology, engineering, art, and math!  The most important part though, when talking about these interdisciplinary experiments, is that students learn to make connections between science concepts in the classroom, its practice in the real world, and the importance of the arts as a means for communication.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898A54-49A1-5E43-B357-C2C670E55503}" type="slidenum">
              <a:rPr lang="en-US" smtClean="0"/>
              <a:t>6</a:t>
            </a:fld>
            <a:endParaRPr lang="en-US"/>
          </a:p>
        </p:txBody>
      </p:sp>
    </p:spTree>
    <p:extLst>
      <p:ext uri="{BB962C8B-B14F-4D97-AF65-F5344CB8AC3E}">
        <p14:creationId xmlns:p14="http://schemas.microsoft.com/office/powerpoint/2010/main" val="3354608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So, to analyze the colors in our candies, we need to remove the food coloring from the candy.  This is easiest in candies that are coated, where the color is on a layer outside of the candy.  In this experiment, I’m using gobstoppers and M&amp;Ms, because those are the candies have the colored outer layer. Now, I prepared a few ahead of time, but I’m going to prepare two for you now – a red </a:t>
            </a:r>
            <a:r>
              <a:rPr lang="en-US" sz="1200" b="0" i="0" u="none" strike="noStrike" cap="none" dirty="0" err="1">
                <a:solidFill>
                  <a:schemeClr val="dk1"/>
                </a:solidFill>
                <a:effectLst/>
                <a:latin typeface="Calibri"/>
                <a:ea typeface="Calibri"/>
                <a:cs typeface="Calibri"/>
                <a:sym typeface="Calibri"/>
              </a:rPr>
              <a:t>m&amp;M</a:t>
            </a:r>
            <a:r>
              <a:rPr lang="en-US" sz="1200" b="0" i="0" u="none" strike="noStrike" cap="none" dirty="0">
                <a:solidFill>
                  <a:schemeClr val="dk1"/>
                </a:solidFill>
                <a:effectLst/>
                <a:latin typeface="Calibri"/>
                <a:ea typeface="Calibri"/>
                <a:cs typeface="Calibri"/>
                <a:sym typeface="Calibri"/>
              </a:rPr>
              <a:t> and a red candy.  We add a small amount of the dye extraction buffer to the candy and swirl to dissolve the color.  Once we get down to the white underlayer, we will remove the candy.  I’m going to remove the dye from the candy and put it in one of these labeled tubes just so I can keep everything straight. </a:t>
            </a:r>
          </a:p>
          <a:p>
            <a:pPr marL="0" lvl="0" indent="0" algn="l" rtl="0">
              <a:lnSpc>
                <a:spcPct val="100000"/>
              </a:lnSpc>
              <a:spcBef>
                <a:spcPts val="0"/>
              </a:spcBef>
              <a:spcAft>
                <a:spcPts val="0"/>
              </a:spcAft>
              <a:buSzPts val="1400"/>
              <a:buNone/>
            </a:pPr>
            <a:endParaRPr dirty="0"/>
          </a:p>
        </p:txBody>
      </p:sp>
      <p:sp>
        <p:nvSpPr>
          <p:cNvPr id="200" name="Google Shape;200;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620878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So, this is a fun part – which dyes create our colors?  I’ll talk more about the FDA approved food dyes in upcoming slides, but we can talk about what colors we need to mix.  So for instance, green is a mixture of blue and yellow, orange is yellow and red and purple is red and blue.  Brown will be a mixture of multiple colors to form the neutral shade.  And we have two reds here.  Are they the same reds?  And so, we’re going to analyze the dyes with two different techniques – paper chromatography and electrophoresis. Both are going to separate the samples into their component parts, but with differences.  Paper chromatography uses a paper matrix and solvents to separate molecules.  Agarose gel electrophoresis uses electricity and a porous gel matrix to separate food coloring.  Both techniques separate the dyes into discrete zones, or bands, based on the physical properties of the molecule.</a:t>
            </a:r>
          </a:p>
          <a:p>
            <a:pPr marL="0" lvl="0" indent="0" algn="l" rtl="0">
              <a:lnSpc>
                <a:spcPct val="100000"/>
              </a:lnSpc>
              <a:spcBef>
                <a:spcPts val="0"/>
              </a:spcBef>
              <a:spcAft>
                <a:spcPts val="0"/>
              </a:spcAft>
              <a:buSzPts val="1400"/>
              <a:buNone/>
            </a:pPr>
            <a:endParaRPr dirty="0"/>
          </a:p>
        </p:txBody>
      </p:sp>
      <p:sp>
        <p:nvSpPr>
          <p:cNvPr id="219" name="Google Shape;219;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276144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sz="1200" b="0" i="0" u="none" strike="noStrike" cap="none" dirty="0">
                <a:solidFill>
                  <a:schemeClr val="dk1"/>
                </a:solidFill>
                <a:effectLst/>
                <a:latin typeface="Calibri"/>
                <a:ea typeface="Calibri"/>
                <a:cs typeface="Calibri"/>
                <a:sym typeface="Calibri"/>
              </a:rPr>
              <a:t>So, we’re going to prepare our paper chromatography lesson.  I’ve cut my paper substrate into a rectangle here.  I’m going to use a pencil to mark baseline, ink will separate with chromatography, because it is soluble in our solvent.  Fill the thinnest part of your transfer pipet with candy color solution. I actually like to squeeze lower than the bulb, gives some more control.  Then place the end of the transfer pipet onto the paper. Squeeze and release the bulb. VERY LITTLE sample is needed.  Rinse the pipet with clean water and repeat with additional color samples. We’re going to let this dry while I’m loading our electrophoresis gel.</a:t>
            </a:r>
          </a:p>
        </p:txBody>
      </p:sp>
      <p:sp>
        <p:nvSpPr>
          <p:cNvPr id="291" name="Google Shape;291;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1099768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sp>
        <p:nvSpPr>
          <p:cNvPr id="14" name="Google Shape;14;p2"/>
          <p:cNvSpPr txBox="1">
            <a:spLocks noGrp="1"/>
          </p:cNvSpPr>
          <p:nvPr>
            <p:ph type="title"/>
          </p:nvPr>
        </p:nvSpPr>
        <p:spPr>
          <a:xfrm>
            <a:off x="548640" y="107576"/>
            <a:ext cx="8042911"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3600"/>
              <a:buFont typeface="Tahoma"/>
              <a:buNone/>
              <a:defRPr>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2"/>
          <p:cNvSpPr txBox="1">
            <a:spLocks noGrp="1"/>
          </p:cNvSpPr>
          <p:nvPr>
            <p:ph type="body" idx="1"/>
          </p:nvPr>
        </p:nvSpPr>
        <p:spPr>
          <a:xfrm>
            <a:off x="549275" y="1600201"/>
            <a:ext cx="8042276" cy="4343400"/>
          </a:xfrm>
          <a:prstGeom prst="rect">
            <a:avLst/>
          </a:prstGeom>
          <a:noFill/>
          <a:ln>
            <a:noFill/>
          </a:ln>
        </p:spPr>
        <p:txBody>
          <a:bodyPr spcFirstLastPara="1" wrap="square" lIns="91425" tIns="45700" rIns="91425" bIns="45700" anchor="t" anchorCtr="0">
            <a:noAutofit/>
          </a:bodyPr>
          <a:lstStyle>
            <a:lvl1pPr marL="457200" lvl="0" indent="-396240" algn="l">
              <a:spcBef>
                <a:spcPts val="2000"/>
              </a:spcBef>
              <a:spcAft>
                <a:spcPts val="0"/>
              </a:spcAft>
              <a:buSzPts val="2640"/>
              <a:buChar char="⚫"/>
              <a:defRPr>
                <a:solidFill>
                  <a:srgbClr val="404040"/>
                </a:solidFill>
              </a:defRPr>
            </a:lvl1pPr>
            <a:lvl2pPr marL="914400" lvl="1" indent="-382269" algn="l">
              <a:spcBef>
                <a:spcPts val="600"/>
              </a:spcBef>
              <a:spcAft>
                <a:spcPts val="0"/>
              </a:spcAft>
              <a:buSzPts val="2420"/>
              <a:buChar char="⚫"/>
              <a:defRPr>
                <a:solidFill>
                  <a:srgbClr val="404040"/>
                </a:solidFill>
              </a:defRPr>
            </a:lvl2pPr>
            <a:lvl3pPr marL="1371600" lvl="2" indent="-368300" algn="l">
              <a:spcBef>
                <a:spcPts val="600"/>
              </a:spcBef>
              <a:spcAft>
                <a:spcPts val="0"/>
              </a:spcAft>
              <a:buSzPts val="2200"/>
              <a:buChar char="⚫"/>
              <a:defRPr>
                <a:solidFill>
                  <a:srgbClr val="404040"/>
                </a:solidFill>
              </a:defRPr>
            </a:lvl3pPr>
            <a:lvl4pPr marL="1828800" lvl="3" indent="-354330" algn="l">
              <a:spcBef>
                <a:spcPts val="600"/>
              </a:spcBef>
              <a:spcAft>
                <a:spcPts val="0"/>
              </a:spcAft>
              <a:buSzPts val="1980"/>
              <a:buChar char="⚫"/>
              <a:defRPr>
                <a:solidFill>
                  <a:srgbClr val="404040"/>
                </a:solidFill>
              </a:defRPr>
            </a:lvl4pPr>
            <a:lvl5pPr marL="2286000" lvl="4" indent="-354329" algn="l">
              <a:spcBef>
                <a:spcPts val="600"/>
              </a:spcBef>
              <a:spcAft>
                <a:spcPts val="0"/>
              </a:spcAft>
              <a:buSzPts val="1980"/>
              <a:buChar char="⚫"/>
              <a:defRPr>
                <a:solidFill>
                  <a:srgbClr val="404040"/>
                </a:solidFill>
              </a:defRPr>
            </a:lvl5pPr>
            <a:lvl6pPr marL="2743200" lvl="5" indent="-354329" algn="l">
              <a:spcBef>
                <a:spcPts val="360"/>
              </a:spcBef>
              <a:spcAft>
                <a:spcPts val="0"/>
              </a:spcAft>
              <a:buSzPts val="1980"/>
              <a:buChar char="⚫"/>
              <a:defRPr/>
            </a:lvl6pPr>
            <a:lvl7pPr marL="3200400" lvl="6" indent="-354329" algn="l">
              <a:spcBef>
                <a:spcPts val="360"/>
              </a:spcBef>
              <a:spcAft>
                <a:spcPts val="0"/>
              </a:spcAft>
              <a:buSzPts val="1980"/>
              <a:buChar char="⚫"/>
              <a:defRPr/>
            </a:lvl7pPr>
            <a:lvl8pPr marL="3657600" lvl="7" indent="-354329" algn="l">
              <a:spcBef>
                <a:spcPts val="360"/>
              </a:spcBef>
              <a:spcAft>
                <a:spcPts val="0"/>
              </a:spcAft>
              <a:buSzPts val="1980"/>
              <a:buChar char="⚫"/>
              <a:defRPr/>
            </a:lvl8pPr>
            <a:lvl9pPr marL="4114800" lvl="8" indent="-354329" algn="l">
              <a:spcBef>
                <a:spcPts val="360"/>
              </a:spcBef>
              <a:spcAft>
                <a:spcPts val="0"/>
              </a:spcAft>
              <a:buSzPts val="198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548640" y="107576"/>
            <a:ext cx="8042911"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3"/>
          <p:cNvSpPr txBox="1">
            <a:spLocks noGrp="1"/>
          </p:cNvSpPr>
          <p:nvPr>
            <p:ph type="body" idx="1"/>
          </p:nvPr>
        </p:nvSpPr>
        <p:spPr>
          <a:xfrm rot="5400000">
            <a:off x="2398713" y="-249237"/>
            <a:ext cx="4343400" cy="8042276"/>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54329" algn="l">
              <a:spcBef>
                <a:spcPts val="360"/>
              </a:spcBef>
              <a:spcAft>
                <a:spcPts val="0"/>
              </a:spcAft>
              <a:buSzPts val="1980"/>
              <a:buChar char="⚫"/>
              <a:defRPr/>
            </a:lvl6pPr>
            <a:lvl7pPr marL="3200400" lvl="6" indent="-354329" algn="l">
              <a:spcBef>
                <a:spcPts val="360"/>
              </a:spcBef>
              <a:spcAft>
                <a:spcPts val="0"/>
              </a:spcAft>
              <a:buSzPts val="1980"/>
              <a:buChar char="⚫"/>
              <a:defRPr/>
            </a:lvl7pPr>
            <a:lvl8pPr marL="3657600" lvl="7" indent="-354329" algn="l">
              <a:spcBef>
                <a:spcPts val="360"/>
              </a:spcBef>
              <a:spcAft>
                <a:spcPts val="0"/>
              </a:spcAft>
              <a:buSzPts val="1980"/>
              <a:buChar char="⚫"/>
              <a:defRPr/>
            </a:lvl8pPr>
            <a:lvl9pPr marL="4114800" lvl="8" indent="-354329" algn="l">
              <a:spcBef>
                <a:spcPts val="360"/>
              </a:spcBef>
              <a:spcAft>
                <a:spcPts val="0"/>
              </a:spcAft>
              <a:buSzPts val="198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rot="5400000">
            <a:off x="5344142" y="2393951"/>
            <a:ext cx="5575300" cy="15240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14"/>
          <p:cNvSpPr txBox="1">
            <a:spLocks noGrp="1"/>
          </p:cNvSpPr>
          <p:nvPr>
            <p:ph type="body" idx="1"/>
          </p:nvPr>
        </p:nvSpPr>
        <p:spPr>
          <a:xfrm rot="5400000">
            <a:off x="1106487" y="-188912"/>
            <a:ext cx="5575300" cy="6689726"/>
          </a:xfrm>
          <a:prstGeom prst="rect">
            <a:avLst/>
          </a:prstGeom>
          <a:noFill/>
          <a:ln>
            <a:noFill/>
          </a:ln>
        </p:spPr>
        <p:txBody>
          <a:bodyPr spcFirstLastPara="1" wrap="square" lIns="91425" tIns="45700" rIns="91425" bIns="45700" anchor="t" anchorCtr="0">
            <a:noAutofit/>
          </a:bodyPr>
          <a:lstStyle>
            <a:lvl1pPr marL="457200" lvl="0" indent="-354330" algn="l">
              <a:spcBef>
                <a:spcPts val="2000"/>
              </a:spcBef>
              <a:spcAft>
                <a:spcPts val="0"/>
              </a:spcAft>
              <a:buSzPts val="1980"/>
              <a:buChar char="⚫"/>
              <a:defRPr/>
            </a:lvl1pPr>
            <a:lvl2pPr marL="914400" lvl="1" indent="-354330" algn="l">
              <a:spcBef>
                <a:spcPts val="600"/>
              </a:spcBef>
              <a:spcAft>
                <a:spcPts val="0"/>
              </a:spcAft>
              <a:buSzPts val="1980"/>
              <a:buChar char="⚫"/>
              <a:defRPr/>
            </a:lvl2pPr>
            <a:lvl3pPr marL="1371600" lvl="2" indent="-354330" algn="l">
              <a:spcBef>
                <a:spcPts val="600"/>
              </a:spcBef>
              <a:spcAft>
                <a:spcPts val="0"/>
              </a:spcAft>
              <a:buSzPts val="1980"/>
              <a:buChar char="⚫"/>
              <a:defRPr/>
            </a:lvl3pPr>
            <a:lvl4pPr marL="1828800" lvl="3" indent="-354330" algn="l">
              <a:spcBef>
                <a:spcPts val="600"/>
              </a:spcBef>
              <a:spcAft>
                <a:spcPts val="0"/>
              </a:spcAft>
              <a:buSzPts val="1980"/>
              <a:buChar char="⚫"/>
              <a:defRPr/>
            </a:lvl4pPr>
            <a:lvl5pPr marL="2286000" lvl="4" indent="-354329" algn="l">
              <a:spcBef>
                <a:spcPts val="600"/>
              </a:spcBef>
              <a:spcAft>
                <a:spcPts val="0"/>
              </a:spcAft>
              <a:buSzPts val="1980"/>
              <a:buChar char="⚫"/>
              <a:defRPr/>
            </a:lvl5pPr>
            <a:lvl6pPr marL="2743200" lvl="5" indent="-354329" algn="l">
              <a:spcBef>
                <a:spcPts val="360"/>
              </a:spcBef>
              <a:spcAft>
                <a:spcPts val="0"/>
              </a:spcAft>
              <a:buSzPts val="1980"/>
              <a:buChar char="⚫"/>
              <a:defRPr/>
            </a:lvl6pPr>
            <a:lvl7pPr marL="3200400" lvl="6" indent="-354329" algn="l">
              <a:spcBef>
                <a:spcPts val="360"/>
              </a:spcBef>
              <a:spcAft>
                <a:spcPts val="0"/>
              </a:spcAft>
              <a:buSzPts val="1980"/>
              <a:buChar char="⚫"/>
              <a:defRPr/>
            </a:lvl7pPr>
            <a:lvl8pPr marL="3657600" lvl="7" indent="-354329" algn="l">
              <a:spcBef>
                <a:spcPts val="360"/>
              </a:spcBef>
              <a:spcAft>
                <a:spcPts val="0"/>
              </a:spcAft>
              <a:buSzPts val="1980"/>
              <a:buChar char="⚫"/>
              <a:defRPr/>
            </a:lvl8pPr>
            <a:lvl9pPr marL="4114800" lvl="8" indent="-354329" algn="l">
              <a:spcBef>
                <a:spcPts val="360"/>
              </a:spcBef>
              <a:spcAft>
                <a:spcPts val="0"/>
              </a:spcAft>
              <a:buSzPts val="198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58475" y="107576"/>
            <a:ext cx="6633076" cy="1336956"/>
          </a:xfrm>
        </p:spPr>
        <p:txBody>
          <a:bodyPr/>
          <a:lstStyle/>
          <a:p>
            <a:r>
              <a:rPr lang="en-US"/>
              <a:t>Click to edit Master title style</a:t>
            </a:r>
            <a:endParaRPr dirty="0"/>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solidFill>
                  <a:srgbClr val="404040"/>
                </a:solidFill>
              </a:defRPr>
            </a:lvl1pPr>
            <a:lvl2pPr>
              <a:defRPr sz="1800">
                <a:solidFill>
                  <a:srgbClr val="404040"/>
                </a:solidFill>
              </a:defRPr>
            </a:lvl2pPr>
            <a:lvl3pPr>
              <a:defRPr sz="1800">
                <a:solidFill>
                  <a:srgbClr val="404040"/>
                </a:solidFill>
              </a:defRPr>
            </a:lvl3pPr>
            <a:lvl4pPr>
              <a:defRPr sz="1800">
                <a:solidFill>
                  <a:srgbClr val="404040"/>
                </a:solidFill>
              </a:defRPr>
            </a:lvl4pPr>
            <a:lvl5pPr>
              <a:defRPr sz="1800">
                <a:solidFill>
                  <a:srgbClr val="40404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solidFill>
                  <a:srgbClr val="404040"/>
                </a:solidFill>
              </a:defRPr>
            </a:lvl1pPr>
            <a:lvl2pPr>
              <a:defRPr sz="1800">
                <a:solidFill>
                  <a:srgbClr val="404040"/>
                </a:solidFill>
              </a:defRPr>
            </a:lvl2pPr>
            <a:lvl3pPr>
              <a:defRPr sz="1800">
                <a:solidFill>
                  <a:srgbClr val="404040"/>
                </a:solidFill>
              </a:defRPr>
            </a:lvl3pPr>
            <a:lvl4pPr>
              <a:defRPr sz="1800">
                <a:solidFill>
                  <a:srgbClr val="404040"/>
                </a:solidFill>
              </a:defRPr>
            </a:lvl4pPr>
            <a:lvl5pPr>
              <a:defRPr sz="1800">
                <a:solidFill>
                  <a:srgbClr val="40404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028591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sp>
        <p:nvSpPr>
          <p:cNvPr id="27" name="Google Shape;27;p5"/>
          <p:cNvSpPr/>
          <p:nvPr/>
        </p:nvSpPr>
        <p:spPr>
          <a:xfrm>
            <a:off x="1328166" y="1574540"/>
            <a:ext cx="6487668" cy="3152887"/>
          </a:xfrm>
          <a:prstGeom prst="rect">
            <a:avLst/>
          </a:prstGeom>
          <a:solidFill>
            <a:schemeClr val="lt1"/>
          </a:solidFill>
          <a:ln w="38100" cap="flat" cmpd="sng">
            <a:solidFill>
              <a:srgbClr val="59595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6DB7D7"/>
              </a:buClr>
              <a:buSzPts val="3520"/>
              <a:buFont typeface="Noto Sans Symbols"/>
              <a:buNone/>
            </a:pPr>
            <a:endParaRPr sz="3200">
              <a:solidFill>
                <a:srgbClr val="FEFEFE"/>
              </a:solidFill>
              <a:latin typeface="Century Gothic"/>
              <a:ea typeface="Century Gothic"/>
              <a:cs typeface="Century Gothic"/>
              <a:sym typeface="Century Gothic"/>
            </a:endParaRPr>
          </a:p>
        </p:txBody>
      </p:sp>
      <p:sp>
        <p:nvSpPr>
          <p:cNvPr id="28" name="Google Shape;28;p5"/>
          <p:cNvSpPr txBox="1">
            <a:spLocks noGrp="1"/>
          </p:cNvSpPr>
          <p:nvPr>
            <p:ph type="ctrTitle"/>
          </p:nvPr>
        </p:nvSpPr>
        <p:spPr>
          <a:xfrm>
            <a:off x="1322921" y="1803139"/>
            <a:ext cx="6498158" cy="172486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6DB7D7"/>
              </a:buClr>
              <a:buSzPts val="5060"/>
              <a:buFont typeface="Noto Sans Symbols"/>
              <a:buNone/>
              <a:defRPr sz="4600">
                <a:solidFill>
                  <a:schemeClr val="accent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subTitle" idx="1"/>
          </p:nvPr>
        </p:nvSpPr>
        <p:spPr>
          <a:xfrm>
            <a:off x="1322921" y="3578152"/>
            <a:ext cx="6498159" cy="916641"/>
          </a:xfrm>
          <a:prstGeom prst="rect">
            <a:avLst/>
          </a:prstGeom>
          <a:noFill/>
          <a:ln>
            <a:noFill/>
          </a:ln>
        </p:spPr>
        <p:txBody>
          <a:bodyPr spcFirstLastPara="1" wrap="square" lIns="91425" tIns="45700" rIns="91425" bIns="45700" anchor="t" anchorCtr="0">
            <a:noAutofit/>
          </a:bodyPr>
          <a:lstStyle>
            <a:lvl1pPr lvl="0" algn="ctr">
              <a:spcBef>
                <a:spcPts val="300"/>
              </a:spcBef>
              <a:spcAft>
                <a:spcPts val="0"/>
              </a:spcAft>
              <a:buClr>
                <a:srgbClr val="6DB7D7"/>
              </a:buClr>
              <a:buSzPts val="1980"/>
              <a:buFont typeface="Noto Sans Symbols"/>
              <a:buNone/>
              <a:defRPr sz="1800">
                <a:solidFill>
                  <a:srgbClr val="3F3F3F"/>
                </a:solidFill>
                <a:latin typeface="Century Gothic"/>
                <a:ea typeface="Century Gothic"/>
                <a:cs typeface="Century Gothic"/>
                <a:sym typeface="Century Gothic"/>
              </a:defRPr>
            </a:lvl1pPr>
            <a:lvl2pPr lvl="1" algn="ctr">
              <a:spcBef>
                <a:spcPts val="600"/>
              </a:spcBef>
              <a:spcAft>
                <a:spcPts val="0"/>
              </a:spcAft>
              <a:buSzPts val="2420"/>
              <a:buNone/>
              <a:defRPr>
                <a:solidFill>
                  <a:schemeClr val="lt1"/>
                </a:solidFill>
              </a:defRPr>
            </a:lvl2pPr>
            <a:lvl3pPr lvl="2" algn="ctr">
              <a:spcBef>
                <a:spcPts val="600"/>
              </a:spcBef>
              <a:spcAft>
                <a:spcPts val="0"/>
              </a:spcAft>
              <a:buSzPts val="2200"/>
              <a:buNone/>
              <a:defRPr>
                <a:solidFill>
                  <a:schemeClr val="lt1"/>
                </a:solidFill>
              </a:defRPr>
            </a:lvl3pPr>
            <a:lvl4pPr lvl="3" algn="ctr">
              <a:spcBef>
                <a:spcPts val="600"/>
              </a:spcBef>
              <a:spcAft>
                <a:spcPts val="0"/>
              </a:spcAft>
              <a:buSzPts val="1980"/>
              <a:buNone/>
              <a:defRPr>
                <a:solidFill>
                  <a:schemeClr val="lt1"/>
                </a:solidFill>
              </a:defRPr>
            </a:lvl4pPr>
            <a:lvl5pPr lvl="4" algn="ctr">
              <a:spcBef>
                <a:spcPts val="600"/>
              </a:spcBef>
              <a:spcAft>
                <a:spcPts val="0"/>
              </a:spcAft>
              <a:buSzPts val="1980"/>
              <a:buNone/>
              <a:defRPr>
                <a:solidFill>
                  <a:schemeClr val="lt1"/>
                </a:solidFill>
              </a:defRPr>
            </a:lvl5pPr>
            <a:lvl6pPr lvl="5" algn="ctr">
              <a:spcBef>
                <a:spcPts val="360"/>
              </a:spcBef>
              <a:spcAft>
                <a:spcPts val="0"/>
              </a:spcAft>
              <a:buSzPts val="1980"/>
              <a:buNone/>
              <a:defRPr>
                <a:solidFill>
                  <a:schemeClr val="lt1"/>
                </a:solidFill>
              </a:defRPr>
            </a:lvl6pPr>
            <a:lvl7pPr lvl="6" algn="ctr">
              <a:spcBef>
                <a:spcPts val="360"/>
              </a:spcBef>
              <a:spcAft>
                <a:spcPts val="0"/>
              </a:spcAft>
              <a:buSzPts val="1980"/>
              <a:buNone/>
              <a:defRPr>
                <a:solidFill>
                  <a:schemeClr val="lt1"/>
                </a:solidFill>
              </a:defRPr>
            </a:lvl7pPr>
            <a:lvl8pPr lvl="7" algn="ctr">
              <a:spcBef>
                <a:spcPts val="360"/>
              </a:spcBef>
              <a:spcAft>
                <a:spcPts val="0"/>
              </a:spcAft>
              <a:buSzPts val="1980"/>
              <a:buNone/>
              <a:defRPr>
                <a:solidFill>
                  <a:schemeClr val="lt1"/>
                </a:solidFill>
              </a:defRPr>
            </a:lvl8pPr>
            <a:lvl9pPr lvl="8" algn="ctr">
              <a:spcBef>
                <a:spcPts val="360"/>
              </a:spcBef>
              <a:spcAft>
                <a:spcPts val="0"/>
              </a:spcAft>
              <a:buSzPts val="1980"/>
              <a:buNone/>
              <a:defRPr>
                <a:solidFill>
                  <a:schemeClr val="l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with Picture">
  <p:cSld name="Title Slide with Picture">
    <p:spTree>
      <p:nvGrpSpPr>
        <p:cNvPr id="1" name="Shape 30"/>
        <p:cNvGrpSpPr/>
        <p:nvPr/>
      </p:nvGrpSpPr>
      <p:grpSpPr>
        <a:xfrm>
          <a:off x="0" y="0"/>
          <a:ext cx="0" cy="0"/>
          <a:chOff x="0" y="0"/>
          <a:chExt cx="0" cy="0"/>
        </a:xfrm>
      </p:grpSpPr>
      <p:sp>
        <p:nvSpPr>
          <p:cNvPr id="31" name="Google Shape;31;p6"/>
          <p:cNvSpPr txBox="1">
            <a:spLocks noGrp="1"/>
          </p:cNvSpPr>
          <p:nvPr>
            <p:ph type="ctrTitle"/>
          </p:nvPr>
        </p:nvSpPr>
        <p:spPr>
          <a:xfrm>
            <a:off x="363538" y="3352801"/>
            <a:ext cx="8416925" cy="147002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6"/>
          <p:cNvSpPr txBox="1">
            <a:spLocks noGrp="1"/>
          </p:cNvSpPr>
          <p:nvPr>
            <p:ph type="subTitle" idx="1"/>
          </p:nvPr>
        </p:nvSpPr>
        <p:spPr>
          <a:xfrm>
            <a:off x="363538" y="4771029"/>
            <a:ext cx="8416925" cy="972671"/>
          </a:xfrm>
          <a:prstGeom prst="rect">
            <a:avLst/>
          </a:prstGeom>
          <a:noFill/>
          <a:ln>
            <a:noFill/>
          </a:ln>
        </p:spPr>
        <p:txBody>
          <a:bodyPr spcFirstLastPara="1" wrap="square" lIns="91425" tIns="45700" rIns="91425" bIns="45700" anchor="t" anchorCtr="0">
            <a:noAutofit/>
          </a:bodyPr>
          <a:lstStyle>
            <a:lvl1pPr lvl="0" algn="ctr">
              <a:spcBef>
                <a:spcPts val="300"/>
              </a:spcBef>
              <a:spcAft>
                <a:spcPts val="0"/>
              </a:spcAft>
              <a:buSzPts val="1980"/>
              <a:buNone/>
              <a:defRPr sz="1800">
                <a:solidFill>
                  <a:srgbClr val="3F3F3F"/>
                </a:solidFill>
              </a:defRPr>
            </a:lvl1pPr>
            <a:lvl2pPr lvl="1" algn="ctr">
              <a:spcBef>
                <a:spcPts val="600"/>
              </a:spcBef>
              <a:spcAft>
                <a:spcPts val="0"/>
              </a:spcAft>
              <a:buSzPts val="2420"/>
              <a:buNone/>
              <a:defRPr>
                <a:solidFill>
                  <a:schemeClr val="lt1"/>
                </a:solidFill>
              </a:defRPr>
            </a:lvl2pPr>
            <a:lvl3pPr lvl="2" algn="ctr">
              <a:spcBef>
                <a:spcPts val="600"/>
              </a:spcBef>
              <a:spcAft>
                <a:spcPts val="0"/>
              </a:spcAft>
              <a:buSzPts val="2200"/>
              <a:buNone/>
              <a:defRPr>
                <a:solidFill>
                  <a:schemeClr val="lt1"/>
                </a:solidFill>
              </a:defRPr>
            </a:lvl3pPr>
            <a:lvl4pPr lvl="3" algn="ctr">
              <a:spcBef>
                <a:spcPts val="600"/>
              </a:spcBef>
              <a:spcAft>
                <a:spcPts val="0"/>
              </a:spcAft>
              <a:buSzPts val="1980"/>
              <a:buNone/>
              <a:defRPr>
                <a:solidFill>
                  <a:schemeClr val="lt1"/>
                </a:solidFill>
              </a:defRPr>
            </a:lvl4pPr>
            <a:lvl5pPr lvl="4" algn="ctr">
              <a:spcBef>
                <a:spcPts val="600"/>
              </a:spcBef>
              <a:spcAft>
                <a:spcPts val="0"/>
              </a:spcAft>
              <a:buSzPts val="1980"/>
              <a:buNone/>
              <a:defRPr>
                <a:solidFill>
                  <a:schemeClr val="lt1"/>
                </a:solidFill>
              </a:defRPr>
            </a:lvl5pPr>
            <a:lvl6pPr lvl="5" algn="ctr">
              <a:spcBef>
                <a:spcPts val="360"/>
              </a:spcBef>
              <a:spcAft>
                <a:spcPts val="0"/>
              </a:spcAft>
              <a:buSzPts val="1980"/>
              <a:buNone/>
              <a:defRPr>
                <a:solidFill>
                  <a:schemeClr val="lt1"/>
                </a:solidFill>
              </a:defRPr>
            </a:lvl6pPr>
            <a:lvl7pPr lvl="6" algn="ctr">
              <a:spcBef>
                <a:spcPts val="360"/>
              </a:spcBef>
              <a:spcAft>
                <a:spcPts val="0"/>
              </a:spcAft>
              <a:buSzPts val="1980"/>
              <a:buNone/>
              <a:defRPr>
                <a:solidFill>
                  <a:schemeClr val="lt1"/>
                </a:solidFill>
              </a:defRPr>
            </a:lvl7pPr>
            <a:lvl8pPr lvl="7" algn="ctr">
              <a:spcBef>
                <a:spcPts val="360"/>
              </a:spcBef>
              <a:spcAft>
                <a:spcPts val="0"/>
              </a:spcAft>
              <a:buSzPts val="1980"/>
              <a:buNone/>
              <a:defRPr>
                <a:solidFill>
                  <a:schemeClr val="lt1"/>
                </a:solidFill>
              </a:defRPr>
            </a:lvl8pPr>
            <a:lvl9pPr lvl="8" algn="ctr">
              <a:spcBef>
                <a:spcPts val="360"/>
              </a:spcBef>
              <a:spcAft>
                <a:spcPts val="0"/>
              </a:spcAft>
              <a:buSzPts val="1980"/>
              <a:buNone/>
              <a:defRPr>
                <a:solidFill>
                  <a:schemeClr val="lt1"/>
                </a:solidFill>
              </a:defRPr>
            </a:lvl9pPr>
          </a:lstStyle>
          <a:p>
            <a:endParaRPr/>
          </a:p>
        </p:txBody>
      </p:sp>
      <p:sp>
        <p:nvSpPr>
          <p:cNvPr id="33" name="Google Shape;33;p6"/>
          <p:cNvSpPr>
            <a:spLocks noGrp="1"/>
          </p:cNvSpPr>
          <p:nvPr>
            <p:ph type="pic" idx="2"/>
          </p:nvPr>
        </p:nvSpPr>
        <p:spPr>
          <a:xfrm>
            <a:off x="1958474" y="363538"/>
            <a:ext cx="6814545" cy="2836862"/>
          </a:xfrm>
          <a:prstGeom prst="rect">
            <a:avLst/>
          </a:prstGeom>
          <a:noFill/>
          <a:ln w="9525" cap="flat" cmpd="sng">
            <a:solidFill>
              <a:schemeClr val="dk1"/>
            </a:solidFill>
            <a:prstDash val="solid"/>
            <a:round/>
            <a:headEnd type="none" w="sm" len="sm"/>
            <a:tailEnd type="none" w="sm" len="sm"/>
          </a:ln>
          <a:effectLst>
            <a:outerShdw blurRad="63500" sx="100500" sy="100500" algn="ctr" rotWithShape="0">
              <a:srgbClr val="000000">
                <a:alpha val="49803"/>
              </a:srgbClr>
            </a:outerShdw>
          </a:effectLst>
        </p:spPr>
        <p:txBody>
          <a:bodyPr spcFirstLastPara="1" wrap="square" lIns="91425" tIns="45700" rIns="91425" bIns="45700" anchor="t" anchorCtr="0">
            <a:noAutofit/>
          </a:bodyPr>
          <a:lstStyle>
            <a:lvl1pPr marR="0" lvl="0" algn="l" rtl="0">
              <a:spcBef>
                <a:spcPts val="2000"/>
              </a:spcBef>
              <a:spcAft>
                <a:spcPts val="0"/>
              </a:spcAft>
              <a:buClr>
                <a:srgbClr val="6DB7D7"/>
              </a:buClr>
              <a:buSzPts val="3520"/>
              <a:buFont typeface="Noto Sans Symbols"/>
              <a:buNone/>
              <a:defRPr sz="3200" b="0" i="0" u="none" strike="noStrike" cap="none">
                <a:solidFill>
                  <a:srgbClr val="404040"/>
                </a:solidFill>
                <a:latin typeface="Arial"/>
                <a:ea typeface="Arial"/>
                <a:cs typeface="Arial"/>
                <a:sym typeface="Arial"/>
              </a:defRPr>
            </a:lvl1pPr>
            <a:lvl2pPr marR="0" lvl="1" algn="l" rtl="0">
              <a:spcBef>
                <a:spcPts val="600"/>
              </a:spcBef>
              <a:spcAft>
                <a:spcPts val="0"/>
              </a:spcAft>
              <a:buClr>
                <a:srgbClr val="205C77"/>
              </a:buClr>
              <a:buSzPts val="3080"/>
              <a:buFont typeface="Noto Sans Symbols"/>
              <a:buNone/>
              <a:defRPr sz="2800" b="0" i="0" u="none" strike="noStrike" cap="none">
                <a:solidFill>
                  <a:srgbClr val="404040"/>
                </a:solidFill>
                <a:latin typeface="Arial"/>
                <a:ea typeface="Arial"/>
                <a:cs typeface="Arial"/>
                <a:sym typeface="Arial"/>
              </a:defRPr>
            </a:lvl2pPr>
            <a:lvl3pPr marR="0" lvl="2" algn="l" rtl="0">
              <a:spcBef>
                <a:spcPts val="600"/>
              </a:spcBef>
              <a:spcAft>
                <a:spcPts val="0"/>
              </a:spcAft>
              <a:buClr>
                <a:srgbClr val="6DB7D7"/>
              </a:buClr>
              <a:buSzPts val="2640"/>
              <a:buFont typeface="Noto Sans Symbols"/>
              <a:buNone/>
              <a:defRPr sz="2400" b="0" i="0" u="none" strike="noStrike" cap="none">
                <a:solidFill>
                  <a:srgbClr val="404040"/>
                </a:solidFill>
                <a:latin typeface="Arial"/>
                <a:ea typeface="Arial"/>
                <a:cs typeface="Arial"/>
                <a:sym typeface="Arial"/>
              </a:defRPr>
            </a:lvl3pPr>
            <a:lvl4pPr marR="0" lvl="3" algn="l" rtl="0">
              <a:spcBef>
                <a:spcPts val="600"/>
              </a:spcBef>
              <a:spcAft>
                <a:spcPts val="0"/>
              </a:spcAft>
              <a:buClr>
                <a:srgbClr val="205C77"/>
              </a:buClr>
              <a:buSzPts val="2200"/>
              <a:buFont typeface="Noto Sans Symbols"/>
              <a:buNone/>
              <a:defRPr sz="2000" b="0" i="0" u="none" strike="noStrike" cap="none">
                <a:solidFill>
                  <a:srgbClr val="404040"/>
                </a:solidFill>
                <a:latin typeface="Arial"/>
                <a:ea typeface="Arial"/>
                <a:cs typeface="Arial"/>
                <a:sym typeface="Arial"/>
              </a:defRPr>
            </a:lvl4pPr>
            <a:lvl5pPr marR="0" lvl="4" algn="l" rtl="0">
              <a:spcBef>
                <a:spcPts val="600"/>
              </a:spcBef>
              <a:spcAft>
                <a:spcPts val="0"/>
              </a:spcAft>
              <a:buClr>
                <a:srgbClr val="6DB7D7"/>
              </a:buClr>
              <a:buSzPts val="2200"/>
              <a:buFont typeface="Noto Sans Symbols"/>
              <a:buNone/>
              <a:defRPr sz="2000" b="0" i="0" u="none" strike="noStrike" cap="none">
                <a:solidFill>
                  <a:srgbClr val="404040"/>
                </a:solidFill>
                <a:latin typeface="Arial"/>
                <a:ea typeface="Arial"/>
                <a:cs typeface="Arial"/>
                <a:sym typeface="Arial"/>
              </a:defRPr>
            </a:lvl5pPr>
            <a:lvl6pPr marR="0" lvl="5" algn="l" rtl="0">
              <a:spcBef>
                <a:spcPts val="400"/>
              </a:spcBef>
              <a:spcAft>
                <a:spcPts val="0"/>
              </a:spcAft>
              <a:buClr>
                <a:schemeClr val="accent2"/>
              </a:buClr>
              <a:buSzPts val="2200"/>
              <a:buFont typeface="Noto Sans Symbols"/>
              <a:buNone/>
              <a:defRPr sz="2000" b="0" i="0" u="none" strike="noStrike" cap="none">
                <a:solidFill>
                  <a:srgbClr val="FEFEFE"/>
                </a:solidFill>
                <a:latin typeface="Century Gothic"/>
                <a:ea typeface="Century Gothic"/>
                <a:cs typeface="Century Gothic"/>
                <a:sym typeface="Century Gothic"/>
              </a:defRPr>
            </a:lvl6pPr>
            <a:lvl7pPr marR="0" lvl="6" algn="l" rtl="0">
              <a:spcBef>
                <a:spcPts val="400"/>
              </a:spcBef>
              <a:spcAft>
                <a:spcPts val="0"/>
              </a:spcAft>
              <a:buClr>
                <a:srgbClr val="6DB7D7"/>
              </a:buClr>
              <a:buSzPts val="2200"/>
              <a:buFont typeface="Noto Sans Symbols"/>
              <a:buNone/>
              <a:defRPr sz="2000" b="0" i="0" u="none" strike="noStrike" cap="none">
                <a:solidFill>
                  <a:srgbClr val="FEFEFE"/>
                </a:solidFill>
                <a:latin typeface="Century Gothic"/>
                <a:ea typeface="Century Gothic"/>
                <a:cs typeface="Century Gothic"/>
                <a:sym typeface="Century Gothic"/>
              </a:defRPr>
            </a:lvl7pPr>
            <a:lvl8pPr marR="0" lvl="7" algn="l" rtl="0">
              <a:spcBef>
                <a:spcPts val="400"/>
              </a:spcBef>
              <a:spcAft>
                <a:spcPts val="0"/>
              </a:spcAft>
              <a:buClr>
                <a:schemeClr val="accent2"/>
              </a:buClr>
              <a:buSzPts val="2200"/>
              <a:buFont typeface="Noto Sans Symbols"/>
              <a:buNone/>
              <a:defRPr sz="2000" b="0" i="0" u="none" strike="noStrike" cap="none">
                <a:solidFill>
                  <a:srgbClr val="FEFEFE"/>
                </a:solidFill>
                <a:latin typeface="Century Gothic"/>
                <a:ea typeface="Century Gothic"/>
                <a:cs typeface="Century Gothic"/>
                <a:sym typeface="Century Gothic"/>
              </a:defRPr>
            </a:lvl8pPr>
            <a:lvl9pPr marR="0" lvl="8" algn="l" rtl="0">
              <a:spcBef>
                <a:spcPts val="400"/>
              </a:spcBef>
              <a:spcAft>
                <a:spcPts val="0"/>
              </a:spcAft>
              <a:buClr>
                <a:srgbClr val="6DB7D7"/>
              </a:buClr>
              <a:buSzPts val="2200"/>
              <a:buFont typeface="Noto Sans Symbols"/>
              <a:buNone/>
              <a:defRPr sz="2000" b="0" i="0" u="none" strike="noStrike" cap="none">
                <a:solidFill>
                  <a:srgbClr val="FEFEFE"/>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549275" y="2403144"/>
            <a:ext cx="8056563" cy="136207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4600"/>
              <a:buFont typeface="Arial"/>
              <a:buNone/>
              <a:defRPr sz="46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7"/>
          <p:cNvSpPr txBox="1">
            <a:spLocks noGrp="1"/>
          </p:cNvSpPr>
          <p:nvPr>
            <p:ph type="body" idx="1"/>
          </p:nvPr>
        </p:nvSpPr>
        <p:spPr>
          <a:xfrm>
            <a:off x="549275" y="3736005"/>
            <a:ext cx="8056563" cy="1500187"/>
          </a:xfrm>
          <a:prstGeom prst="rect">
            <a:avLst/>
          </a:prstGeom>
          <a:noFill/>
          <a:ln>
            <a:noFill/>
          </a:ln>
        </p:spPr>
        <p:txBody>
          <a:bodyPr spcFirstLastPara="1" wrap="square" lIns="91425" tIns="45700" rIns="91425" bIns="45700" anchor="t" anchorCtr="0">
            <a:noAutofit/>
          </a:bodyPr>
          <a:lstStyle>
            <a:lvl1pPr marL="457200" lvl="0" indent="-228600" algn="ctr">
              <a:spcBef>
                <a:spcPts val="300"/>
              </a:spcBef>
              <a:spcAft>
                <a:spcPts val="0"/>
              </a:spcAft>
              <a:buSzPts val="1980"/>
              <a:buNone/>
              <a:defRPr sz="1800">
                <a:solidFill>
                  <a:srgbClr val="3F3F3F"/>
                </a:solidFill>
              </a:defRPr>
            </a:lvl1pPr>
            <a:lvl2pPr marL="914400" lvl="1" indent="-228600" algn="l">
              <a:spcBef>
                <a:spcPts val="600"/>
              </a:spcBef>
              <a:spcAft>
                <a:spcPts val="0"/>
              </a:spcAft>
              <a:buSzPts val="1980"/>
              <a:buNone/>
              <a:defRPr sz="1800">
                <a:solidFill>
                  <a:schemeClr val="lt1"/>
                </a:solidFill>
              </a:defRPr>
            </a:lvl2pPr>
            <a:lvl3pPr marL="1371600" lvl="2" indent="-228600" algn="l">
              <a:spcBef>
                <a:spcPts val="600"/>
              </a:spcBef>
              <a:spcAft>
                <a:spcPts val="0"/>
              </a:spcAft>
              <a:buSzPts val="1760"/>
              <a:buNone/>
              <a:defRPr sz="1600">
                <a:solidFill>
                  <a:schemeClr val="lt1"/>
                </a:solidFill>
              </a:defRPr>
            </a:lvl3pPr>
            <a:lvl4pPr marL="1828800" lvl="3" indent="-228600" algn="l">
              <a:spcBef>
                <a:spcPts val="600"/>
              </a:spcBef>
              <a:spcAft>
                <a:spcPts val="0"/>
              </a:spcAft>
              <a:buSzPts val="1540"/>
              <a:buNone/>
              <a:defRPr sz="1400">
                <a:solidFill>
                  <a:schemeClr val="lt1"/>
                </a:solidFill>
              </a:defRPr>
            </a:lvl4pPr>
            <a:lvl5pPr marL="2286000" lvl="4" indent="-228600" algn="l">
              <a:spcBef>
                <a:spcPts val="600"/>
              </a:spcBef>
              <a:spcAft>
                <a:spcPts val="0"/>
              </a:spcAft>
              <a:buSzPts val="1540"/>
              <a:buNone/>
              <a:defRPr sz="1400">
                <a:solidFill>
                  <a:schemeClr val="lt1"/>
                </a:solidFill>
              </a:defRPr>
            </a:lvl5pPr>
            <a:lvl6pPr marL="2743200" lvl="5" indent="-228600" algn="l">
              <a:spcBef>
                <a:spcPts val="280"/>
              </a:spcBef>
              <a:spcAft>
                <a:spcPts val="0"/>
              </a:spcAft>
              <a:buSzPts val="1540"/>
              <a:buNone/>
              <a:defRPr sz="1400">
                <a:solidFill>
                  <a:schemeClr val="lt1"/>
                </a:solidFill>
              </a:defRPr>
            </a:lvl6pPr>
            <a:lvl7pPr marL="3200400" lvl="6" indent="-228600" algn="l">
              <a:spcBef>
                <a:spcPts val="280"/>
              </a:spcBef>
              <a:spcAft>
                <a:spcPts val="0"/>
              </a:spcAft>
              <a:buSzPts val="1540"/>
              <a:buNone/>
              <a:defRPr sz="1400">
                <a:solidFill>
                  <a:schemeClr val="lt1"/>
                </a:solidFill>
              </a:defRPr>
            </a:lvl7pPr>
            <a:lvl8pPr marL="3657600" lvl="7" indent="-228600" algn="l">
              <a:spcBef>
                <a:spcPts val="280"/>
              </a:spcBef>
              <a:spcAft>
                <a:spcPts val="0"/>
              </a:spcAft>
              <a:buSzPts val="1540"/>
              <a:buNone/>
              <a:defRPr sz="1400">
                <a:solidFill>
                  <a:schemeClr val="lt1"/>
                </a:solidFill>
              </a:defRPr>
            </a:lvl8pPr>
            <a:lvl9pPr marL="4114800" lvl="8" indent="-228600" algn="l">
              <a:spcBef>
                <a:spcPts val="280"/>
              </a:spcBef>
              <a:spcAft>
                <a:spcPts val="0"/>
              </a:spcAft>
              <a:buSzPts val="1540"/>
              <a:buNone/>
              <a:defRPr sz="1400">
                <a:solidFill>
                  <a:schemeClr val="lt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7"/>
        <p:cNvGrpSpPr/>
        <p:nvPr/>
      </p:nvGrpSpPr>
      <p:grpSpPr>
        <a:xfrm>
          <a:off x="0" y="0"/>
          <a:ext cx="0" cy="0"/>
          <a:chOff x="0" y="0"/>
          <a:chExt cx="0" cy="0"/>
        </a:xfrm>
      </p:grpSpPr>
      <p:sp>
        <p:nvSpPr>
          <p:cNvPr id="38" name="Google Shape;38;p8"/>
          <p:cNvSpPr txBox="1">
            <a:spLocks noGrp="1"/>
          </p:cNvSpPr>
          <p:nvPr>
            <p:ph type="body" idx="1"/>
          </p:nvPr>
        </p:nvSpPr>
        <p:spPr>
          <a:xfrm>
            <a:off x="549274"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spcBef>
                <a:spcPts val="0"/>
              </a:spcBef>
              <a:spcAft>
                <a:spcPts val="0"/>
              </a:spcAft>
              <a:buSzPts val="2640"/>
              <a:buNone/>
              <a:defRPr sz="2400" b="0">
                <a:solidFill>
                  <a:srgbClr val="6DB7D7"/>
                </a:solidFill>
              </a:defRPr>
            </a:lvl1pPr>
            <a:lvl2pPr marL="914400" lvl="1" indent="-228600" algn="l">
              <a:spcBef>
                <a:spcPts val="600"/>
              </a:spcBef>
              <a:spcAft>
                <a:spcPts val="0"/>
              </a:spcAft>
              <a:buSzPts val="2200"/>
              <a:buNone/>
              <a:defRPr sz="2000" b="1"/>
            </a:lvl2pPr>
            <a:lvl3pPr marL="1371600" lvl="2" indent="-228600" algn="l">
              <a:spcBef>
                <a:spcPts val="600"/>
              </a:spcBef>
              <a:spcAft>
                <a:spcPts val="0"/>
              </a:spcAft>
              <a:buSzPts val="1980"/>
              <a:buNone/>
              <a:defRPr sz="1800" b="1"/>
            </a:lvl3pPr>
            <a:lvl4pPr marL="1828800" lvl="3" indent="-228600" algn="l">
              <a:spcBef>
                <a:spcPts val="600"/>
              </a:spcBef>
              <a:spcAft>
                <a:spcPts val="0"/>
              </a:spcAft>
              <a:buSzPts val="1760"/>
              <a:buNone/>
              <a:defRPr sz="1600" b="1"/>
            </a:lvl4pPr>
            <a:lvl5pPr marL="2286000" lvl="4" indent="-228600" algn="l">
              <a:spcBef>
                <a:spcPts val="600"/>
              </a:spcBef>
              <a:spcAft>
                <a:spcPts val="0"/>
              </a:spcAft>
              <a:buSzPts val="1760"/>
              <a:buNone/>
              <a:defRPr sz="1600" b="1"/>
            </a:lvl5pPr>
            <a:lvl6pPr marL="2743200" lvl="5" indent="-228600" algn="l">
              <a:spcBef>
                <a:spcPts val="320"/>
              </a:spcBef>
              <a:spcAft>
                <a:spcPts val="0"/>
              </a:spcAft>
              <a:buSzPts val="1760"/>
              <a:buNone/>
              <a:defRPr sz="1600" b="1"/>
            </a:lvl6pPr>
            <a:lvl7pPr marL="3200400" lvl="6" indent="-228600" algn="l">
              <a:spcBef>
                <a:spcPts val="320"/>
              </a:spcBef>
              <a:spcAft>
                <a:spcPts val="0"/>
              </a:spcAft>
              <a:buSzPts val="1760"/>
              <a:buNone/>
              <a:defRPr sz="1600" b="1"/>
            </a:lvl7pPr>
            <a:lvl8pPr marL="3657600" lvl="7" indent="-228600" algn="l">
              <a:spcBef>
                <a:spcPts val="320"/>
              </a:spcBef>
              <a:spcAft>
                <a:spcPts val="0"/>
              </a:spcAft>
              <a:buSzPts val="1760"/>
              <a:buNone/>
              <a:defRPr sz="1600" b="1"/>
            </a:lvl8pPr>
            <a:lvl9pPr marL="4114800" lvl="8" indent="-228600" algn="l">
              <a:spcBef>
                <a:spcPts val="320"/>
              </a:spcBef>
              <a:spcAft>
                <a:spcPts val="0"/>
              </a:spcAft>
              <a:buSzPts val="1760"/>
              <a:buNone/>
              <a:defRPr sz="1600" b="1"/>
            </a:lvl9pPr>
          </a:lstStyle>
          <a:p>
            <a:endParaRPr/>
          </a:p>
        </p:txBody>
      </p:sp>
      <p:sp>
        <p:nvSpPr>
          <p:cNvPr id="39" name="Google Shape;39;p8"/>
          <p:cNvSpPr txBox="1">
            <a:spLocks noGrp="1"/>
          </p:cNvSpPr>
          <p:nvPr>
            <p:ph type="body" idx="2"/>
          </p:nvPr>
        </p:nvSpPr>
        <p:spPr>
          <a:xfrm>
            <a:off x="549274" y="2347415"/>
            <a:ext cx="3840480" cy="3596185"/>
          </a:xfrm>
          <a:prstGeom prst="rect">
            <a:avLst/>
          </a:prstGeom>
          <a:noFill/>
          <a:ln>
            <a:noFill/>
          </a:ln>
        </p:spPr>
        <p:txBody>
          <a:bodyPr spcFirstLastPara="1" wrap="square" lIns="91425" tIns="45700" rIns="91425" bIns="45700" anchor="t" anchorCtr="0">
            <a:noAutofit/>
          </a:bodyPr>
          <a:lstStyle>
            <a:lvl1pPr marL="457200" lvl="0" indent="-368300" algn="l">
              <a:spcBef>
                <a:spcPts val="1600"/>
              </a:spcBef>
              <a:spcAft>
                <a:spcPts val="0"/>
              </a:spcAft>
              <a:buSzPts val="2200"/>
              <a:buChar char="⚫"/>
              <a:defRPr sz="2000">
                <a:solidFill>
                  <a:srgbClr val="404040"/>
                </a:solidFill>
              </a:defRPr>
            </a:lvl1pPr>
            <a:lvl2pPr marL="914400" lvl="1" indent="-354330" algn="l">
              <a:spcBef>
                <a:spcPts val="600"/>
              </a:spcBef>
              <a:spcAft>
                <a:spcPts val="0"/>
              </a:spcAft>
              <a:buSzPts val="1980"/>
              <a:buChar char="⚫"/>
              <a:defRPr sz="1800">
                <a:solidFill>
                  <a:srgbClr val="404040"/>
                </a:solidFill>
              </a:defRPr>
            </a:lvl2pPr>
            <a:lvl3pPr marL="1371600" lvl="2" indent="-354330" algn="l">
              <a:spcBef>
                <a:spcPts val="600"/>
              </a:spcBef>
              <a:spcAft>
                <a:spcPts val="0"/>
              </a:spcAft>
              <a:buSzPts val="1980"/>
              <a:buChar char="⚫"/>
              <a:defRPr sz="1800">
                <a:solidFill>
                  <a:srgbClr val="404040"/>
                </a:solidFill>
              </a:defRPr>
            </a:lvl3pPr>
            <a:lvl4pPr marL="1828800" lvl="3" indent="-354330" algn="l">
              <a:spcBef>
                <a:spcPts val="600"/>
              </a:spcBef>
              <a:spcAft>
                <a:spcPts val="0"/>
              </a:spcAft>
              <a:buSzPts val="1980"/>
              <a:buChar char="⚫"/>
              <a:defRPr sz="1800">
                <a:solidFill>
                  <a:srgbClr val="404040"/>
                </a:solidFill>
              </a:defRPr>
            </a:lvl4pPr>
            <a:lvl5pPr marL="2286000" lvl="4" indent="-354329" algn="l">
              <a:spcBef>
                <a:spcPts val="600"/>
              </a:spcBef>
              <a:spcAft>
                <a:spcPts val="0"/>
              </a:spcAft>
              <a:buSzPts val="1980"/>
              <a:buChar char="⚫"/>
              <a:defRPr sz="1800">
                <a:solidFill>
                  <a:srgbClr val="404040"/>
                </a:solidFill>
              </a:defRPr>
            </a:lvl5pPr>
            <a:lvl6pPr marL="2743200" lvl="5" indent="-340360" algn="l">
              <a:spcBef>
                <a:spcPts val="320"/>
              </a:spcBef>
              <a:spcAft>
                <a:spcPts val="0"/>
              </a:spcAft>
              <a:buSzPts val="1760"/>
              <a:buChar char="⚫"/>
              <a:defRPr sz="1600"/>
            </a:lvl6pPr>
            <a:lvl7pPr marL="3200400" lvl="6" indent="-340360" algn="l">
              <a:spcBef>
                <a:spcPts val="320"/>
              </a:spcBef>
              <a:spcAft>
                <a:spcPts val="0"/>
              </a:spcAft>
              <a:buSzPts val="1760"/>
              <a:buChar char="⚫"/>
              <a:defRPr sz="1600"/>
            </a:lvl7pPr>
            <a:lvl8pPr marL="3657600" lvl="7" indent="-340359" algn="l">
              <a:spcBef>
                <a:spcPts val="320"/>
              </a:spcBef>
              <a:spcAft>
                <a:spcPts val="0"/>
              </a:spcAft>
              <a:buSzPts val="1760"/>
              <a:buChar char="⚫"/>
              <a:defRPr sz="1600"/>
            </a:lvl8pPr>
            <a:lvl9pPr marL="4114800" lvl="8" indent="-340359" algn="l">
              <a:spcBef>
                <a:spcPts val="320"/>
              </a:spcBef>
              <a:spcAft>
                <a:spcPts val="0"/>
              </a:spcAft>
              <a:buSzPts val="1760"/>
              <a:buChar char="⚫"/>
              <a:defRPr sz="1600"/>
            </a:lvl9pPr>
          </a:lstStyle>
          <a:p>
            <a:endParaRPr/>
          </a:p>
        </p:txBody>
      </p:sp>
      <p:sp>
        <p:nvSpPr>
          <p:cNvPr id="40" name="Google Shape;40;p8"/>
          <p:cNvSpPr txBox="1">
            <a:spLocks noGrp="1"/>
          </p:cNvSpPr>
          <p:nvPr>
            <p:ph type="body" idx="3"/>
          </p:nvPr>
        </p:nvSpPr>
        <p:spPr>
          <a:xfrm>
            <a:off x="4751070"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spcBef>
                <a:spcPts val="0"/>
              </a:spcBef>
              <a:spcAft>
                <a:spcPts val="0"/>
              </a:spcAft>
              <a:buSzPts val="2640"/>
              <a:buNone/>
              <a:defRPr sz="2400" b="0">
                <a:solidFill>
                  <a:srgbClr val="6DB7D7"/>
                </a:solidFill>
              </a:defRPr>
            </a:lvl1pPr>
            <a:lvl2pPr marL="914400" lvl="1" indent="-228600" algn="l">
              <a:spcBef>
                <a:spcPts val="600"/>
              </a:spcBef>
              <a:spcAft>
                <a:spcPts val="0"/>
              </a:spcAft>
              <a:buSzPts val="2200"/>
              <a:buNone/>
              <a:defRPr sz="2000" b="1"/>
            </a:lvl2pPr>
            <a:lvl3pPr marL="1371600" lvl="2" indent="-228600" algn="l">
              <a:spcBef>
                <a:spcPts val="600"/>
              </a:spcBef>
              <a:spcAft>
                <a:spcPts val="0"/>
              </a:spcAft>
              <a:buSzPts val="1980"/>
              <a:buNone/>
              <a:defRPr sz="1800" b="1"/>
            </a:lvl3pPr>
            <a:lvl4pPr marL="1828800" lvl="3" indent="-228600" algn="l">
              <a:spcBef>
                <a:spcPts val="600"/>
              </a:spcBef>
              <a:spcAft>
                <a:spcPts val="0"/>
              </a:spcAft>
              <a:buSzPts val="1760"/>
              <a:buNone/>
              <a:defRPr sz="1600" b="1"/>
            </a:lvl4pPr>
            <a:lvl5pPr marL="2286000" lvl="4" indent="-228600" algn="l">
              <a:spcBef>
                <a:spcPts val="600"/>
              </a:spcBef>
              <a:spcAft>
                <a:spcPts val="0"/>
              </a:spcAft>
              <a:buSzPts val="1760"/>
              <a:buNone/>
              <a:defRPr sz="1600" b="1"/>
            </a:lvl5pPr>
            <a:lvl6pPr marL="2743200" lvl="5" indent="-228600" algn="l">
              <a:spcBef>
                <a:spcPts val="320"/>
              </a:spcBef>
              <a:spcAft>
                <a:spcPts val="0"/>
              </a:spcAft>
              <a:buSzPts val="1760"/>
              <a:buNone/>
              <a:defRPr sz="1600" b="1"/>
            </a:lvl6pPr>
            <a:lvl7pPr marL="3200400" lvl="6" indent="-228600" algn="l">
              <a:spcBef>
                <a:spcPts val="320"/>
              </a:spcBef>
              <a:spcAft>
                <a:spcPts val="0"/>
              </a:spcAft>
              <a:buSzPts val="1760"/>
              <a:buNone/>
              <a:defRPr sz="1600" b="1"/>
            </a:lvl7pPr>
            <a:lvl8pPr marL="3657600" lvl="7" indent="-228600" algn="l">
              <a:spcBef>
                <a:spcPts val="320"/>
              </a:spcBef>
              <a:spcAft>
                <a:spcPts val="0"/>
              </a:spcAft>
              <a:buSzPts val="1760"/>
              <a:buNone/>
              <a:defRPr sz="1600" b="1"/>
            </a:lvl8pPr>
            <a:lvl9pPr marL="4114800" lvl="8" indent="-228600" algn="l">
              <a:spcBef>
                <a:spcPts val="320"/>
              </a:spcBef>
              <a:spcAft>
                <a:spcPts val="0"/>
              </a:spcAft>
              <a:buSzPts val="1760"/>
              <a:buNone/>
              <a:defRPr sz="1600" b="1"/>
            </a:lvl9pPr>
          </a:lstStyle>
          <a:p>
            <a:endParaRPr/>
          </a:p>
        </p:txBody>
      </p:sp>
      <p:sp>
        <p:nvSpPr>
          <p:cNvPr id="41" name="Google Shape;41;p8"/>
          <p:cNvSpPr txBox="1">
            <a:spLocks noGrp="1"/>
          </p:cNvSpPr>
          <p:nvPr>
            <p:ph type="body" idx="4"/>
          </p:nvPr>
        </p:nvSpPr>
        <p:spPr>
          <a:xfrm>
            <a:off x="4751070" y="2347415"/>
            <a:ext cx="3840480" cy="3596185"/>
          </a:xfrm>
          <a:prstGeom prst="rect">
            <a:avLst/>
          </a:prstGeom>
          <a:noFill/>
          <a:ln>
            <a:noFill/>
          </a:ln>
        </p:spPr>
        <p:txBody>
          <a:bodyPr spcFirstLastPara="1" wrap="square" lIns="91425" tIns="45700" rIns="91425" bIns="45700" anchor="t" anchorCtr="0">
            <a:noAutofit/>
          </a:bodyPr>
          <a:lstStyle>
            <a:lvl1pPr marL="457200" lvl="0" indent="-368300" algn="l">
              <a:spcBef>
                <a:spcPts val="1600"/>
              </a:spcBef>
              <a:spcAft>
                <a:spcPts val="0"/>
              </a:spcAft>
              <a:buSzPts val="2200"/>
              <a:buChar char="⚫"/>
              <a:defRPr sz="2000"/>
            </a:lvl1pPr>
            <a:lvl2pPr marL="914400" lvl="1" indent="-354330" algn="l">
              <a:spcBef>
                <a:spcPts val="600"/>
              </a:spcBef>
              <a:spcAft>
                <a:spcPts val="0"/>
              </a:spcAft>
              <a:buSzPts val="1980"/>
              <a:buChar char="⚫"/>
              <a:defRPr sz="18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40360" algn="l">
              <a:spcBef>
                <a:spcPts val="320"/>
              </a:spcBef>
              <a:spcAft>
                <a:spcPts val="0"/>
              </a:spcAft>
              <a:buSzPts val="1760"/>
              <a:buChar char="⚫"/>
              <a:defRPr sz="1600"/>
            </a:lvl6pPr>
            <a:lvl7pPr marL="3200400" lvl="6" indent="-340360" algn="l">
              <a:spcBef>
                <a:spcPts val="320"/>
              </a:spcBef>
              <a:spcAft>
                <a:spcPts val="0"/>
              </a:spcAft>
              <a:buSzPts val="1760"/>
              <a:buChar char="⚫"/>
              <a:defRPr sz="1600"/>
            </a:lvl7pPr>
            <a:lvl8pPr marL="3657600" lvl="7" indent="-340359" algn="l">
              <a:spcBef>
                <a:spcPts val="320"/>
              </a:spcBef>
              <a:spcAft>
                <a:spcPts val="0"/>
              </a:spcAft>
              <a:buSzPts val="1760"/>
              <a:buChar char="⚫"/>
              <a:defRPr sz="1600"/>
            </a:lvl8pPr>
            <a:lvl9pPr marL="4114800" lvl="8" indent="-340359" algn="l">
              <a:spcBef>
                <a:spcPts val="320"/>
              </a:spcBef>
              <a:spcAft>
                <a:spcPts val="0"/>
              </a:spcAft>
              <a:buSzPts val="1760"/>
              <a:buChar char="⚫"/>
              <a:defRPr sz="1600"/>
            </a:lvl9pPr>
          </a:lstStyle>
          <a:p>
            <a:endParaRPr/>
          </a:p>
        </p:txBody>
      </p:sp>
      <p:sp>
        <p:nvSpPr>
          <p:cNvPr id="42" name="Google Shape;42;p8"/>
          <p:cNvSpPr txBox="1">
            <a:spLocks noGrp="1"/>
          </p:cNvSpPr>
          <p:nvPr>
            <p:ph type="title"/>
          </p:nvPr>
        </p:nvSpPr>
        <p:spPr>
          <a:xfrm>
            <a:off x="548640" y="107576"/>
            <a:ext cx="8042911"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3600"/>
              <a:buFont typeface="Tahoma"/>
              <a:buNone/>
              <a:defRPr>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548640" y="107576"/>
            <a:ext cx="8042911" cy="133695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3600"/>
              <a:buFont typeface="Tahoma"/>
              <a:buNone/>
              <a:defRPr>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
        <p:cNvGrpSpPr/>
        <p:nvPr/>
      </p:nvGrpSpPr>
      <p:grpSpPr>
        <a:xfrm>
          <a:off x="0" y="0"/>
          <a:ext cx="0" cy="0"/>
          <a:chOff x="0" y="0"/>
          <a:chExt cx="0" cy="0"/>
        </a:xfrm>
      </p:grpSpPr>
      <p:sp>
        <p:nvSpPr>
          <p:cNvPr id="47" name="Google Shape;47;p11"/>
          <p:cNvSpPr txBox="1">
            <a:spLocks noGrp="1"/>
          </p:cNvSpPr>
          <p:nvPr>
            <p:ph type="title"/>
          </p:nvPr>
        </p:nvSpPr>
        <p:spPr>
          <a:xfrm>
            <a:off x="1958475" y="125194"/>
            <a:ext cx="6624828"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3600"/>
              <a:buFont typeface="Arial"/>
              <a:buNone/>
              <a:defRPr sz="3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1"/>
          <p:cNvSpPr txBox="1">
            <a:spLocks noGrp="1"/>
          </p:cNvSpPr>
          <p:nvPr>
            <p:ph type="body" idx="1"/>
          </p:nvPr>
        </p:nvSpPr>
        <p:spPr>
          <a:xfrm>
            <a:off x="4742824" y="1773922"/>
            <a:ext cx="3840480" cy="4169678"/>
          </a:xfrm>
          <a:prstGeom prst="rect">
            <a:avLst/>
          </a:prstGeom>
          <a:noFill/>
          <a:ln>
            <a:noFill/>
          </a:ln>
        </p:spPr>
        <p:txBody>
          <a:bodyPr spcFirstLastPara="1" wrap="square" lIns="91425" tIns="45700" rIns="91425" bIns="45700" anchor="t" anchorCtr="0">
            <a:noAutofit/>
          </a:bodyPr>
          <a:lstStyle>
            <a:lvl1pPr marL="457200" lvl="0" indent="-382270" algn="l">
              <a:spcBef>
                <a:spcPts val="2000"/>
              </a:spcBef>
              <a:spcAft>
                <a:spcPts val="0"/>
              </a:spcAft>
              <a:buSzPts val="2420"/>
              <a:buChar char="⚫"/>
              <a:defRPr sz="2200"/>
            </a:lvl1pPr>
            <a:lvl2pPr marL="914400" lvl="1" indent="-368300" algn="l">
              <a:spcBef>
                <a:spcPts val="600"/>
              </a:spcBef>
              <a:spcAft>
                <a:spcPts val="0"/>
              </a:spcAft>
              <a:buSzPts val="2200"/>
              <a:buChar char="⚫"/>
              <a:defRPr sz="2000"/>
            </a:lvl2pPr>
            <a:lvl3pPr marL="1371600" lvl="2" indent="-354330" algn="l">
              <a:spcBef>
                <a:spcPts val="600"/>
              </a:spcBef>
              <a:spcAft>
                <a:spcPts val="0"/>
              </a:spcAft>
              <a:buSzPts val="1980"/>
              <a:buChar char="⚫"/>
              <a:defRPr sz="1800"/>
            </a:lvl3pPr>
            <a:lvl4pPr marL="1828800" lvl="3" indent="-354330" algn="l">
              <a:spcBef>
                <a:spcPts val="600"/>
              </a:spcBef>
              <a:spcAft>
                <a:spcPts val="0"/>
              </a:spcAft>
              <a:buSzPts val="1980"/>
              <a:buChar char="⚫"/>
              <a:defRPr sz="1800"/>
            </a:lvl4pPr>
            <a:lvl5pPr marL="2286000" lvl="4" indent="-354329" algn="l">
              <a:spcBef>
                <a:spcPts val="600"/>
              </a:spcBef>
              <a:spcAft>
                <a:spcPts val="0"/>
              </a:spcAft>
              <a:buSzPts val="1980"/>
              <a:buChar char="⚫"/>
              <a:defRPr sz="1800"/>
            </a:lvl5pPr>
            <a:lvl6pPr marL="2743200" lvl="5" indent="-368300" algn="l">
              <a:spcBef>
                <a:spcPts val="400"/>
              </a:spcBef>
              <a:spcAft>
                <a:spcPts val="0"/>
              </a:spcAft>
              <a:buSzPts val="2200"/>
              <a:buChar char="⚫"/>
              <a:defRPr sz="2000"/>
            </a:lvl6pPr>
            <a:lvl7pPr marL="3200400" lvl="6" indent="-368300" algn="l">
              <a:spcBef>
                <a:spcPts val="400"/>
              </a:spcBef>
              <a:spcAft>
                <a:spcPts val="0"/>
              </a:spcAft>
              <a:buSzPts val="2200"/>
              <a:buChar char="⚫"/>
              <a:defRPr sz="2000"/>
            </a:lvl7pPr>
            <a:lvl8pPr marL="3657600" lvl="7" indent="-368300" algn="l">
              <a:spcBef>
                <a:spcPts val="400"/>
              </a:spcBef>
              <a:spcAft>
                <a:spcPts val="0"/>
              </a:spcAft>
              <a:buSzPts val="2200"/>
              <a:buChar char="⚫"/>
              <a:defRPr sz="2000"/>
            </a:lvl8pPr>
            <a:lvl9pPr marL="4114800" lvl="8" indent="-368300" algn="l">
              <a:spcBef>
                <a:spcPts val="400"/>
              </a:spcBef>
              <a:spcAft>
                <a:spcPts val="0"/>
              </a:spcAft>
              <a:buSzPts val="2200"/>
              <a:buChar char="⚫"/>
              <a:defRPr sz="2000"/>
            </a:lvl9pPr>
          </a:lstStyle>
          <a:p>
            <a:endParaRPr/>
          </a:p>
        </p:txBody>
      </p:sp>
      <p:sp>
        <p:nvSpPr>
          <p:cNvPr id="49" name="Google Shape;49;p11"/>
          <p:cNvSpPr txBox="1">
            <a:spLocks noGrp="1"/>
          </p:cNvSpPr>
          <p:nvPr>
            <p:ph type="body" idx="2"/>
          </p:nvPr>
        </p:nvSpPr>
        <p:spPr>
          <a:xfrm>
            <a:off x="533399" y="1787856"/>
            <a:ext cx="3840480" cy="3720152"/>
          </a:xfrm>
          <a:prstGeom prst="rect">
            <a:avLst/>
          </a:prstGeom>
          <a:noFill/>
          <a:ln>
            <a:noFill/>
          </a:ln>
        </p:spPr>
        <p:txBody>
          <a:bodyPr spcFirstLastPara="1" wrap="square" lIns="91425" tIns="45700" rIns="91425" bIns="45700" anchor="t" anchorCtr="0">
            <a:noAutofit/>
          </a:bodyPr>
          <a:lstStyle>
            <a:lvl1pPr marL="457200" lvl="0" indent="-228600" algn="ctr">
              <a:spcBef>
                <a:spcPts val="600"/>
              </a:spcBef>
              <a:spcAft>
                <a:spcPts val="0"/>
              </a:spcAft>
              <a:buSzPts val="1980"/>
              <a:buNone/>
              <a:defRPr sz="1800"/>
            </a:lvl1pPr>
            <a:lvl2pPr marL="914400" lvl="1" indent="-228600" algn="l">
              <a:spcBef>
                <a:spcPts val="600"/>
              </a:spcBef>
              <a:spcAft>
                <a:spcPts val="0"/>
              </a:spcAft>
              <a:buSzPts val="1320"/>
              <a:buNone/>
              <a:defRPr sz="1200"/>
            </a:lvl2pPr>
            <a:lvl3pPr marL="1371600" lvl="2" indent="-228600" algn="l">
              <a:spcBef>
                <a:spcPts val="600"/>
              </a:spcBef>
              <a:spcAft>
                <a:spcPts val="0"/>
              </a:spcAft>
              <a:buSzPts val="1100"/>
              <a:buNone/>
              <a:defRPr sz="1000"/>
            </a:lvl3pPr>
            <a:lvl4pPr marL="1828800" lvl="3" indent="-228600" algn="l">
              <a:spcBef>
                <a:spcPts val="600"/>
              </a:spcBef>
              <a:spcAft>
                <a:spcPts val="0"/>
              </a:spcAft>
              <a:buSzPts val="990"/>
              <a:buNone/>
              <a:defRPr sz="900"/>
            </a:lvl4pPr>
            <a:lvl5pPr marL="2286000" lvl="4" indent="-228600" algn="l">
              <a:spcBef>
                <a:spcPts val="600"/>
              </a:spcBef>
              <a:spcAft>
                <a:spcPts val="0"/>
              </a:spcAft>
              <a:buSzPts val="990"/>
              <a:buNone/>
              <a:defRPr sz="900"/>
            </a:lvl5pPr>
            <a:lvl6pPr marL="2743200" lvl="5" indent="-228600" algn="l">
              <a:spcBef>
                <a:spcPts val="180"/>
              </a:spcBef>
              <a:spcAft>
                <a:spcPts val="0"/>
              </a:spcAft>
              <a:buSzPts val="990"/>
              <a:buNone/>
              <a:defRPr sz="900"/>
            </a:lvl6pPr>
            <a:lvl7pPr marL="3200400" lvl="6" indent="-228600" algn="l">
              <a:spcBef>
                <a:spcPts val="180"/>
              </a:spcBef>
              <a:spcAft>
                <a:spcPts val="0"/>
              </a:spcAft>
              <a:buSzPts val="990"/>
              <a:buNone/>
              <a:defRPr sz="900"/>
            </a:lvl7pPr>
            <a:lvl8pPr marL="3657600" lvl="7" indent="-228600" algn="l">
              <a:spcBef>
                <a:spcPts val="180"/>
              </a:spcBef>
              <a:spcAft>
                <a:spcPts val="0"/>
              </a:spcAft>
              <a:buSzPts val="990"/>
              <a:buNone/>
              <a:defRPr sz="900"/>
            </a:lvl8pPr>
            <a:lvl9pPr marL="4114800" lvl="8" indent="-228600" algn="l">
              <a:spcBef>
                <a:spcPts val="180"/>
              </a:spcBef>
              <a:spcAft>
                <a:spcPts val="0"/>
              </a:spcAft>
              <a:buSzPts val="99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50"/>
        <p:cNvGrpSpPr/>
        <p:nvPr/>
      </p:nvGrpSpPr>
      <p:grpSpPr>
        <a:xfrm>
          <a:off x="0" y="0"/>
          <a:ext cx="0" cy="0"/>
          <a:chOff x="0" y="0"/>
          <a:chExt cx="0" cy="0"/>
        </a:xfrm>
      </p:grpSpPr>
      <p:sp>
        <p:nvSpPr>
          <p:cNvPr id="51" name="Google Shape;51;p12"/>
          <p:cNvSpPr txBox="1">
            <a:spLocks noGrp="1"/>
          </p:cNvSpPr>
          <p:nvPr>
            <p:ph type="title"/>
          </p:nvPr>
        </p:nvSpPr>
        <p:spPr>
          <a:xfrm>
            <a:off x="1958475" y="196422"/>
            <a:ext cx="6789742"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accent1"/>
              </a:buClr>
              <a:buSzPts val="3600"/>
              <a:buFont typeface="Arial"/>
              <a:buNone/>
              <a:defRPr sz="36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2"/>
          <p:cNvSpPr txBox="1">
            <a:spLocks noGrp="1"/>
          </p:cNvSpPr>
          <p:nvPr>
            <p:ph type="body" idx="1"/>
          </p:nvPr>
        </p:nvSpPr>
        <p:spPr>
          <a:xfrm>
            <a:off x="533398" y="1787855"/>
            <a:ext cx="4079545" cy="3889613"/>
          </a:xfrm>
          <a:prstGeom prst="rect">
            <a:avLst/>
          </a:prstGeom>
          <a:noFill/>
          <a:ln>
            <a:noFill/>
          </a:ln>
        </p:spPr>
        <p:txBody>
          <a:bodyPr spcFirstLastPara="1" wrap="square" lIns="91425" tIns="45700" rIns="91425" bIns="45700" anchor="t" anchorCtr="0">
            <a:noAutofit/>
          </a:bodyPr>
          <a:lstStyle>
            <a:lvl1pPr marL="457200" lvl="0" indent="-228600" algn="ctr">
              <a:spcBef>
                <a:spcPts val="600"/>
              </a:spcBef>
              <a:spcAft>
                <a:spcPts val="0"/>
              </a:spcAft>
              <a:buSzPts val="1980"/>
              <a:buNone/>
              <a:defRPr sz="1800">
                <a:solidFill>
                  <a:srgbClr val="404040"/>
                </a:solidFill>
              </a:defRPr>
            </a:lvl1pPr>
            <a:lvl2pPr marL="914400" lvl="1" indent="-228600" algn="l">
              <a:spcBef>
                <a:spcPts val="600"/>
              </a:spcBef>
              <a:spcAft>
                <a:spcPts val="0"/>
              </a:spcAft>
              <a:buSzPts val="1320"/>
              <a:buNone/>
              <a:defRPr sz="1200"/>
            </a:lvl2pPr>
            <a:lvl3pPr marL="1371600" lvl="2" indent="-228600" algn="l">
              <a:spcBef>
                <a:spcPts val="600"/>
              </a:spcBef>
              <a:spcAft>
                <a:spcPts val="0"/>
              </a:spcAft>
              <a:buSzPts val="1100"/>
              <a:buNone/>
              <a:defRPr sz="1000"/>
            </a:lvl3pPr>
            <a:lvl4pPr marL="1828800" lvl="3" indent="-228600" algn="l">
              <a:spcBef>
                <a:spcPts val="600"/>
              </a:spcBef>
              <a:spcAft>
                <a:spcPts val="0"/>
              </a:spcAft>
              <a:buSzPts val="990"/>
              <a:buNone/>
              <a:defRPr sz="900"/>
            </a:lvl4pPr>
            <a:lvl5pPr marL="2286000" lvl="4" indent="-228600" algn="l">
              <a:spcBef>
                <a:spcPts val="600"/>
              </a:spcBef>
              <a:spcAft>
                <a:spcPts val="0"/>
              </a:spcAft>
              <a:buSzPts val="990"/>
              <a:buNone/>
              <a:defRPr sz="900"/>
            </a:lvl5pPr>
            <a:lvl6pPr marL="2743200" lvl="5" indent="-228600" algn="l">
              <a:spcBef>
                <a:spcPts val="180"/>
              </a:spcBef>
              <a:spcAft>
                <a:spcPts val="0"/>
              </a:spcAft>
              <a:buSzPts val="990"/>
              <a:buNone/>
              <a:defRPr sz="900"/>
            </a:lvl6pPr>
            <a:lvl7pPr marL="3200400" lvl="6" indent="-228600" algn="l">
              <a:spcBef>
                <a:spcPts val="180"/>
              </a:spcBef>
              <a:spcAft>
                <a:spcPts val="0"/>
              </a:spcAft>
              <a:buSzPts val="990"/>
              <a:buNone/>
              <a:defRPr sz="900"/>
            </a:lvl7pPr>
            <a:lvl8pPr marL="3657600" lvl="7" indent="-228600" algn="l">
              <a:spcBef>
                <a:spcPts val="180"/>
              </a:spcBef>
              <a:spcAft>
                <a:spcPts val="0"/>
              </a:spcAft>
              <a:buSzPts val="990"/>
              <a:buNone/>
              <a:defRPr sz="900"/>
            </a:lvl8pPr>
            <a:lvl9pPr marL="4114800" lvl="8" indent="-228600" algn="l">
              <a:spcBef>
                <a:spcPts val="180"/>
              </a:spcBef>
              <a:spcAft>
                <a:spcPts val="0"/>
              </a:spcAft>
              <a:buSzPts val="990"/>
              <a:buNone/>
              <a:defRPr sz="900"/>
            </a:lvl9pPr>
          </a:lstStyle>
          <a:p>
            <a:endParaRPr/>
          </a:p>
        </p:txBody>
      </p:sp>
      <p:sp>
        <p:nvSpPr>
          <p:cNvPr id="53" name="Google Shape;53;p12"/>
          <p:cNvSpPr>
            <a:spLocks noGrp="1"/>
          </p:cNvSpPr>
          <p:nvPr>
            <p:ph type="pic" idx="2"/>
          </p:nvPr>
        </p:nvSpPr>
        <p:spPr>
          <a:xfrm>
            <a:off x="5090617" y="1773922"/>
            <a:ext cx="3657600" cy="3903547"/>
          </a:xfrm>
          <a:prstGeom prst="rect">
            <a:avLst/>
          </a:prstGeom>
          <a:noFill/>
          <a:ln w="9525" cap="flat" cmpd="sng">
            <a:solidFill>
              <a:schemeClr val="dk1"/>
            </a:solidFill>
            <a:prstDash val="solid"/>
            <a:round/>
            <a:headEnd type="none" w="sm" len="sm"/>
            <a:tailEnd type="none" w="sm" len="sm"/>
          </a:ln>
          <a:effectLst>
            <a:outerShdw blurRad="63500" sx="100500" sy="100500" algn="ctr" rotWithShape="0">
              <a:srgbClr val="000000">
                <a:alpha val="49803"/>
              </a:srgbClr>
            </a:outerShdw>
          </a:effectLst>
        </p:spPr>
        <p:txBody>
          <a:bodyPr spcFirstLastPara="1" wrap="square" lIns="91425" tIns="45700" rIns="91425" bIns="45700" anchor="t" anchorCtr="0">
            <a:noAutofit/>
          </a:bodyPr>
          <a:lstStyle>
            <a:lvl1pPr marR="0" lvl="0" algn="l" rtl="0">
              <a:spcBef>
                <a:spcPts val="2000"/>
              </a:spcBef>
              <a:spcAft>
                <a:spcPts val="0"/>
              </a:spcAft>
              <a:buClr>
                <a:srgbClr val="6DB7D7"/>
              </a:buClr>
              <a:buSzPts val="3520"/>
              <a:buFont typeface="Noto Sans Symbols"/>
              <a:buNone/>
              <a:defRPr sz="3200" b="0" i="0" u="none" strike="noStrike" cap="none">
                <a:solidFill>
                  <a:srgbClr val="FEFEFE"/>
                </a:solidFill>
                <a:latin typeface="Century Gothic"/>
                <a:ea typeface="Century Gothic"/>
                <a:cs typeface="Century Gothic"/>
                <a:sym typeface="Century Gothic"/>
              </a:defRPr>
            </a:lvl1pPr>
            <a:lvl2pPr marR="0" lvl="1" algn="l" rtl="0">
              <a:spcBef>
                <a:spcPts val="600"/>
              </a:spcBef>
              <a:spcAft>
                <a:spcPts val="0"/>
              </a:spcAft>
              <a:buClr>
                <a:srgbClr val="205C77"/>
              </a:buClr>
              <a:buSzPts val="3080"/>
              <a:buFont typeface="Noto Sans Symbols"/>
              <a:buNone/>
              <a:defRPr sz="2800" b="0" i="0" u="none" strike="noStrike" cap="none">
                <a:solidFill>
                  <a:srgbClr val="404040"/>
                </a:solidFill>
                <a:latin typeface="Arial"/>
                <a:ea typeface="Arial"/>
                <a:cs typeface="Arial"/>
                <a:sym typeface="Arial"/>
              </a:defRPr>
            </a:lvl2pPr>
            <a:lvl3pPr marR="0" lvl="2" algn="l" rtl="0">
              <a:spcBef>
                <a:spcPts val="600"/>
              </a:spcBef>
              <a:spcAft>
                <a:spcPts val="0"/>
              </a:spcAft>
              <a:buClr>
                <a:srgbClr val="6DB7D7"/>
              </a:buClr>
              <a:buSzPts val="2640"/>
              <a:buFont typeface="Noto Sans Symbols"/>
              <a:buNone/>
              <a:defRPr sz="2400" b="0" i="0" u="none" strike="noStrike" cap="none">
                <a:solidFill>
                  <a:srgbClr val="404040"/>
                </a:solidFill>
                <a:latin typeface="Arial"/>
                <a:ea typeface="Arial"/>
                <a:cs typeface="Arial"/>
                <a:sym typeface="Arial"/>
              </a:defRPr>
            </a:lvl3pPr>
            <a:lvl4pPr marR="0" lvl="3" algn="l" rtl="0">
              <a:spcBef>
                <a:spcPts val="600"/>
              </a:spcBef>
              <a:spcAft>
                <a:spcPts val="0"/>
              </a:spcAft>
              <a:buClr>
                <a:srgbClr val="205C77"/>
              </a:buClr>
              <a:buSzPts val="2200"/>
              <a:buFont typeface="Noto Sans Symbols"/>
              <a:buNone/>
              <a:defRPr sz="2000" b="0" i="0" u="none" strike="noStrike" cap="none">
                <a:solidFill>
                  <a:srgbClr val="404040"/>
                </a:solidFill>
                <a:latin typeface="Arial"/>
                <a:ea typeface="Arial"/>
                <a:cs typeface="Arial"/>
                <a:sym typeface="Arial"/>
              </a:defRPr>
            </a:lvl4pPr>
            <a:lvl5pPr marR="0" lvl="4" algn="l" rtl="0">
              <a:spcBef>
                <a:spcPts val="600"/>
              </a:spcBef>
              <a:spcAft>
                <a:spcPts val="0"/>
              </a:spcAft>
              <a:buClr>
                <a:srgbClr val="6DB7D7"/>
              </a:buClr>
              <a:buSzPts val="2200"/>
              <a:buFont typeface="Noto Sans Symbols"/>
              <a:buNone/>
              <a:defRPr sz="2000" b="0" i="0" u="none" strike="noStrike" cap="none">
                <a:solidFill>
                  <a:srgbClr val="404040"/>
                </a:solidFill>
                <a:latin typeface="Arial"/>
                <a:ea typeface="Arial"/>
                <a:cs typeface="Arial"/>
                <a:sym typeface="Arial"/>
              </a:defRPr>
            </a:lvl5pPr>
            <a:lvl6pPr marR="0" lvl="5" algn="l" rtl="0">
              <a:spcBef>
                <a:spcPts val="400"/>
              </a:spcBef>
              <a:spcAft>
                <a:spcPts val="0"/>
              </a:spcAft>
              <a:buClr>
                <a:schemeClr val="accent2"/>
              </a:buClr>
              <a:buSzPts val="2200"/>
              <a:buFont typeface="Noto Sans Symbols"/>
              <a:buNone/>
              <a:defRPr sz="2000" b="0" i="0" u="none" strike="noStrike" cap="none">
                <a:solidFill>
                  <a:srgbClr val="FEFEFE"/>
                </a:solidFill>
                <a:latin typeface="Century Gothic"/>
                <a:ea typeface="Century Gothic"/>
                <a:cs typeface="Century Gothic"/>
                <a:sym typeface="Century Gothic"/>
              </a:defRPr>
            </a:lvl6pPr>
            <a:lvl7pPr marR="0" lvl="6" algn="l" rtl="0">
              <a:spcBef>
                <a:spcPts val="400"/>
              </a:spcBef>
              <a:spcAft>
                <a:spcPts val="0"/>
              </a:spcAft>
              <a:buClr>
                <a:srgbClr val="6DB7D7"/>
              </a:buClr>
              <a:buSzPts val="2200"/>
              <a:buFont typeface="Noto Sans Symbols"/>
              <a:buNone/>
              <a:defRPr sz="2000" b="0" i="0" u="none" strike="noStrike" cap="none">
                <a:solidFill>
                  <a:srgbClr val="FEFEFE"/>
                </a:solidFill>
                <a:latin typeface="Century Gothic"/>
                <a:ea typeface="Century Gothic"/>
                <a:cs typeface="Century Gothic"/>
                <a:sym typeface="Century Gothic"/>
              </a:defRPr>
            </a:lvl7pPr>
            <a:lvl8pPr marR="0" lvl="7" algn="l" rtl="0">
              <a:spcBef>
                <a:spcPts val="400"/>
              </a:spcBef>
              <a:spcAft>
                <a:spcPts val="0"/>
              </a:spcAft>
              <a:buClr>
                <a:schemeClr val="accent2"/>
              </a:buClr>
              <a:buSzPts val="2200"/>
              <a:buFont typeface="Noto Sans Symbols"/>
              <a:buNone/>
              <a:defRPr sz="2000" b="0" i="0" u="none" strike="noStrike" cap="none">
                <a:solidFill>
                  <a:srgbClr val="FEFEFE"/>
                </a:solidFill>
                <a:latin typeface="Century Gothic"/>
                <a:ea typeface="Century Gothic"/>
                <a:cs typeface="Century Gothic"/>
                <a:sym typeface="Century Gothic"/>
              </a:defRPr>
            </a:lvl8pPr>
            <a:lvl9pPr marR="0" lvl="8" algn="l" rtl="0">
              <a:spcBef>
                <a:spcPts val="400"/>
              </a:spcBef>
              <a:spcAft>
                <a:spcPts val="0"/>
              </a:spcAft>
              <a:buClr>
                <a:srgbClr val="6DB7D7"/>
              </a:buClr>
              <a:buSzPts val="2200"/>
              <a:buFont typeface="Noto Sans Symbols"/>
              <a:buNone/>
              <a:defRPr sz="2000" b="0" i="0" u="none" strike="noStrike" cap="none">
                <a:solidFill>
                  <a:srgbClr val="FEFEFE"/>
                </a:solidFill>
                <a:latin typeface="Century Gothic"/>
                <a:ea typeface="Century Gothic"/>
                <a:cs typeface="Century Gothic"/>
                <a:sym typeface="Century Gothic"/>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cstate="screen">
            <a:alphaModFix/>
            <a:extLst>
              <a:ext uri="{28A0092B-C50C-407E-A947-70E740481C1C}">
                <a14:useLocalDpi xmlns:a14="http://schemas.microsoft.com/office/drawing/2010/main"/>
              </a:ext>
            </a:extLst>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548640" y="107576"/>
            <a:ext cx="8042911" cy="1336956"/>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549275" y="1600201"/>
            <a:ext cx="8042276" cy="4343400"/>
          </a:xfrm>
          <a:prstGeom prst="rect">
            <a:avLst/>
          </a:prstGeom>
          <a:noFill/>
          <a:ln>
            <a:noFill/>
          </a:ln>
        </p:spPr>
        <p:txBody>
          <a:bodyPr spcFirstLastPara="1" wrap="square" lIns="91425" tIns="45700" rIns="91425" bIns="45700" anchor="t" anchorCtr="0">
            <a:noAutofit/>
          </a:bodyPr>
          <a:lstStyle>
            <a:lvl1pPr marL="457200" marR="0" lvl="0" indent="-396240" algn="l" rtl="0">
              <a:spcBef>
                <a:spcPts val="2000"/>
              </a:spcBef>
              <a:spcAft>
                <a:spcPts val="0"/>
              </a:spcAft>
              <a:buClr>
                <a:srgbClr val="6DB7D7"/>
              </a:buClr>
              <a:buSzPts val="2640"/>
              <a:buFont typeface="Noto Sans Symbols"/>
              <a:buChar char="⚫"/>
              <a:defRPr sz="2400" b="0" i="0" u="none" strike="noStrike" cap="none">
                <a:solidFill>
                  <a:srgbClr val="404040"/>
                </a:solidFill>
                <a:latin typeface="Arial"/>
                <a:ea typeface="Arial"/>
                <a:cs typeface="Arial"/>
                <a:sym typeface="Arial"/>
              </a:defRPr>
            </a:lvl1pPr>
            <a:lvl2pPr marL="914400" marR="0" lvl="1" indent="-382269" algn="l" rtl="0">
              <a:spcBef>
                <a:spcPts val="600"/>
              </a:spcBef>
              <a:spcAft>
                <a:spcPts val="0"/>
              </a:spcAft>
              <a:buClr>
                <a:srgbClr val="205C77"/>
              </a:buClr>
              <a:buSzPts val="2420"/>
              <a:buFont typeface="Noto Sans Symbols"/>
              <a:buChar char="⚫"/>
              <a:defRPr sz="2200" b="0" i="0" u="none" strike="noStrike" cap="none">
                <a:solidFill>
                  <a:srgbClr val="404040"/>
                </a:solidFill>
                <a:latin typeface="Arial"/>
                <a:ea typeface="Arial"/>
                <a:cs typeface="Arial"/>
                <a:sym typeface="Arial"/>
              </a:defRPr>
            </a:lvl2pPr>
            <a:lvl3pPr marL="1371600" marR="0" lvl="2" indent="-368300" algn="l" rtl="0">
              <a:spcBef>
                <a:spcPts val="600"/>
              </a:spcBef>
              <a:spcAft>
                <a:spcPts val="0"/>
              </a:spcAft>
              <a:buClr>
                <a:srgbClr val="6DB7D7"/>
              </a:buClr>
              <a:buSzPts val="2200"/>
              <a:buFont typeface="Noto Sans Symbols"/>
              <a:buChar char="⚫"/>
              <a:defRPr sz="2000" b="0" i="0" u="none" strike="noStrike" cap="none">
                <a:solidFill>
                  <a:srgbClr val="404040"/>
                </a:solidFill>
                <a:latin typeface="Arial"/>
                <a:ea typeface="Arial"/>
                <a:cs typeface="Arial"/>
                <a:sym typeface="Arial"/>
              </a:defRPr>
            </a:lvl3pPr>
            <a:lvl4pPr marL="1828800" marR="0" lvl="3" indent="-354330" algn="l" rtl="0">
              <a:spcBef>
                <a:spcPts val="600"/>
              </a:spcBef>
              <a:spcAft>
                <a:spcPts val="0"/>
              </a:spcAft>
              <a:buClr>
                <a:srgbClr val="205C77"/>
              </a:buClr>
              <a:buSzPts val="1980"/>
              <a:buFont typeface="Noto Sans Symbols"/>
              <a:buChar char="⚫"/>
              <a:defRPr sz="1800" b="0" i="0" u="none" strike="noStrike" cap="none">
                <a:solidFill>
                  <a:srgbClr val="404040"/>
                </a:solidFill>
                <a:latin typeface="Arial"/>
                <a:ea typeface="Arial"/>
                <a:cs typeface="Arial"/>
                <a:sym typeface="Arial"/>
              </a:defRPr>
            </a:lvl4pPr>
            <a:lvl5pPr marL="2286000" marR="0" lvl="4" indent="-354329" algn="l" rtl="0">
              <a:spcBef>
                <a:spcPts val="600"/>
              </a:spcBef>
              <a:spcAft>
                <a:spcPts val="0"/>
              </a:spcAft>
              <a:buClr>
                <a:srgbClr val="6DB7D7"/>
              </a:buClr>
              <a:buSzPts val="1980"/>
              <a:buFont typeface="Noto Sans Symbols"/>
              <a:buChar char="⚫"/>
              <a:defRPr sz="1800" b="0" i="0" u="none" strike="noStrike" cap="none">
                <a:solidFill>
                  <a:srgbClr val="404040"/>
                </a:solidFill>
                <a:latin typeface="Arial"/>
                <a:ea typeface="Arial"/>
                <a:cs typeface="Arial"/>
                <a:sym typeface="Arial"/>
              </a:defRPr>
            </a:lvl5pPr>
            <a:lvl6pPr marL="2743200" marR="0" lvl="5" indent="-354329" algn="l" rtl="0">
              <a:spcBef>
                <a:spcPts val="360"/>
              </a:spcBef>
              <a:spcAft>
                <a:spcPts val="0"/>
              </a:spcAft>
              <a:buClr>
                <a:schemeClr val="accent2"/>
              </a:buClr>
              <a:buSzPts val="1980"/>
              <a:buFont typeface="Noto Sans Symbols"/>
              <a:buChar char="⚫"/>
              <a:defRPr sz="1800" b="0" i="0" u="none" strike="noStrike" cap="none">
                <a:solidFill>
                  <a:srgbClr val="FEFEFE"/>
                </a:solidFill>
                <a:latin typeface="Century Gothic"/>
                <a:ea typeface="Century Gothic"/>
                <a:cs typeface="Century Gothic"/>
                <a:sym typeface="Century Gothic"/>
              </a:defRPr>
            </a:lvl6pPr>
            <a:lvl7pPr marL="3200400" marR="0" lvl="6" indent="-354329" algn="l" rtl="0">
              <a:spcBef>
                <a:spcPts val="360"/>
              </a:spcBef>
              <a:spcAft>
                <a:spcPts val="0"/>
              </a:spcAft>
              <a:buClr>
                <a:srgbClr val="6DB7D7"/>
              </a:buClr>
              <a:buSzPts val="1980"/>
              <a:buFont typeface="Noto Sans Symbols"/>
              <a:buChar char="⚫"/>
              <a:defRPr sz="1800" b="0" i="0" u="none" strike="noStrike" cap="none">
                <a:solidFill>
                  <a:srgbClr val="FEFEFE"/>
                </a:solidFill>
                <a:latin typeface="Century Gothic"/>
                <a:ea typeface="Century Gothic"/>
                <a:cs typeface="Century Gothic"/>
                <a:sym typeface="Century Gothic"/>
              </a:defRPr>
            </a:lvl7pPr>
            <a:lvl8pPr marL="3657600" marR="0" lvl="7" indent="-354329" algn="l" rtl="0">
              <a:spcBef>
                <a:spcPts val="360"/>
              </a:spcBef>
              <a:spcAft>
                <a:spcPts val="0"/>
              </a:spcAft>
              <a:buClr>
                <a:schemeClr val="accent2"/>
              </a:buClr>
              <a:buSzPts val="1980"/>
              <a:buFont typeface="Noto Sans Symbols"/>
              <a:buChar char="⚫"/>
              <a:defRPr sz="1800" b="0" i="0" u="none" strike="noStrike" cap="none">
                <a:solidFill>
                  <a:srgbClr val="FEFEFE"/>
                </a:solidFill>
                <a:latin typeface="Century Gothic"/>
                <a:ea typeface="Century Gothic"/>
                <a:cs typeface="Century Gothic"/>
                <a:sym typeface="Century Gothic"/>
              </a:defRPr>
            </a:lvl8pPr>
            <a:lvl9pPr marL="4114800" marR="0" lvl="8" indent="-354329" algn="l" rtl="0">
              <a:spcBef>
                <a:spcPts val="360"/>
              </a:spcBef>
              <a:spcAft>
                <a:spcPts val="0"/>
              </a:spcAft>
              <a:buClr>
                <a:srgbClr val="6DB7D7"/>
              </a:buClr>
              <a:buSzPts val="1980"/>
              <a:buFont typeface="Noto Sans Symbols"/>
              <a:buChar char="⚫"/>
              <a:defRPr sz="1800" b="0" i="0" u="none" strike="noStrike" cap="none">
                <a:solidFill>
                  <a:srgbClr val="FEFEFE"/>
                </a:solidFill>
                <a:latin typeface="Century Gothic"/>
                <a:ea typeface="Century Gothic"/>
                <a:cs typeface="Century Gothic"/>
                <a:sym typeface="Century Gothic"/>
              </a:defRPr>
            </a:lvl9pPr>
          </a:lstStyle>
          <a:p>
            <a:endParaRPr/>
          </a:p>
        </p:txBody>
      </p:sp>
      <p:sp>
        <p:nvSpPr>
          <p:cNvPr id="12" name="Google Shape;12;p1"/>
          <p:cNvSpPr txBox="1"/>
          <p:nvPr/>
        </p:nvSpPr>
        <p:spPr>
          <a:xfrm>
            <a:off x="548640" y="6543378"/>
            <a:ext cx="8042276" cy="36576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small">
                <a:solidFill>
                  <a:schemeClr val="lt1"/>
                </a:solidFill>
                <a:latin typeface="Century Gothic"/>
                <a:ea typeface="Century Gothic"/>
                <a:cs typeface="Century Gothic"/>
                <a:sym typeface="Century Gothic"/>
              </a:rPr>
              <a:t>© Edvotek, the Biotechnology Education Company - www.edvotek.com - 1.800.EDVOTEK</a:t>
            </a:r>
            <a:endParaRPr/>
          </a:p>
          <a:p>
            <a:pPr marL="0" marR="0" lvl="0" indent="0" algn="ctr" rtl="0">
              <a:spcBef>
                <a:spcPts val="0"/>
              </a:spcBef>
              <a:spcAft>
                <a:spcPts val="0"/>
              </a:spcAft>
              <a:buNone/>
            </a:pPr>
            <a:endParaRPr sz="1500" b="0" i="0" u="none" strike="noStrike" cap="small">
              <a:solidFill>
                <a:schemeClr val="dk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s://www.edvotek.com/M12" TargetMode="External"/><Relationship Id="rId7" Type="http://schemas.openxmlformats.org/officeDocument/2006/relationships/hyperlink" Target="https://www.edvotek.com/500"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hyperlink" Target="https://www.edvotek.com/509" TargetMode="Externa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hyperlink" Target="https://twitter.com/edvotek" TargetMode="External"/><Relationship Id="rId3" Type="http://schemas.openxmlformats.org/officeDocument/2006/relationships/image" Target="../media/image62.jpeg"/><Relationship Id="rId7" Type="http://schemas.openxmlformats.org/officeDocument/2006/relationships/hyperlink" Target="http://www.facebook.com/edvotek"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hyperlink" Target="http://www.youtube.com/EdvotekInc" TargetMode="External"/><Relationship Id="rId5" Type="http://schemas.openxmlformats.org/officeDocument/2006/relationships/hyperlink" Target="http://www.edvotek.com/" TargetMode="External"/><Relationship Id="rId4" Type="http://schemas.openxmlformats.org/officeDocument/2006/relationships/hyperlink" Target="https://forms.gle/mLseKB9Nhb5wJhw26" TargetMode="External"/><Relationship Id="rId9" Type="http://schemas.openxmlformats.org/officeDocument/2006/relationships/hyperlink" Target="https://www.instagram.com/edvote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5.gif"/><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hyperlink" Target="http://the-smiling-pony.deviantart.com/art/Palette-cutie-mark-289995235" TargetMode="Externa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6" name="Google Shape;66;p15"/>
          <p:cNvSpPr txBox="1"/>
          <p:nvPr/>
        </p:nvSpPr>
        <p:spPr>
          <a:xfrm>
            <a:off x="0" y="1544138"/>
            <a:ext cx="9144000" cy="4120572"/>
          </a:xfrm>
          <a:prstGeom prst="rect">
            <a:avLst/>
          </a:prstGeom>
          <a:noFill/>
          <a:ln>
            <a:noFill/>
          </a:ln>
        </p:spPr>
        <p:txBody>
          <a:bodyPr spcFirstLastPara="1" wrap="square" lIns="91425" tIns="45700" rIns="91425" bIns="45700" anchor="b" anchorCtr="0">
            <a:noAutofit/>
          </a:bodyPr>
          <a:lstStyle/>
          <a:p>
            <a:pPr algn="ctr">
              <a:buClr>
                <a:schemeClr val="accent1"/>
              </a:buClr>
              <a:buSzPts val="3200"/>
            </a:pPr>
            <a:r>
              <a:rPr lang="en-US" sz="4000" b="1" dirty="0">
                <a:solidFill>
                  <a:srgbClr val="012D88"/>
                </a:solidFill>
                <a:latin typeface="Lato" panose="020F0502020204030203" pitchFamily="34" charset="77"/>
                <a:ea typeface="Century Gothic"/>
                <a:cs typeface="Century Gothic"/>
                <a:sym typeface="Century Gothic"/>
              </a:rPr>
              <a:t>The Sweet Laboratory</a:t>
            </a:r>
          </a:p>
          <a:p>
            <a:pPr algn="ctr">
              <a:buClr>
                <a:schemeClr val="accent1"/>
              </a:buClr>
              <a:buSzPts val="3200"/>
            </a:pPr>
            <a:r>
              <a:rPr lang="en-US" sz="3200" b="1" dirty="0">
                <a:solidFill>
                  <a:srgbClr val="012D88"/>
                </a:solidFill>
                <a:latin typeface="Lato" panose="020F0502020204030203" pitchFamily="34" charset="77"/>
                <a:ea typeface="Century Gothic"/>
                <a:cs typeface="Century Gothic"/>
                <a:sym typeface="Century Gothic"/>
              </a:rPr>
              <a:t>Exploring Food Science with Candy</a:t>
            </a:r>
          </a:p>
          <a:p>
            <a:pPr algn="ctr">
              <a:buClr>
                <a:schemeClr val="accent1"/>
              </a:buClr>
              <a:buSzPts val="3200"/>
            </a:pPr>
            <a:endParaRPr lang="en-US" sz="2400" dirty="0">
              <a:solidFill>
                <a:srgbClr val="012D88"/>
              </a:solidFill>
              <a:latin typeface="Lato" panose="020F0502020204030203" pitchFamily="34" charset="77"/>
              <a:ea typeface="Century Gothic"/>
              <a:cs typeface="Century Gothic"/>
              <a:sym typeface="Century Gothic"/>
            </a:endParaRPr>
          </a:p>
          <a:p>
            <a:pPr marL="0" marR="0" lvl="0" indent="0" algn="ctr" rtl="0">
              <a:spcBef>
                <a:spcPts val="0"/>
              </a:spcBef>
              <a:spcAft>
                <a:spcPts val="0"/>
              </a:spcAft>
              <a:buClr>
                <a:schemeClr val="accent1"/>
              </a:buClr>
              <a:buSzPts val="3200"/>
              <a:buFont typeface="Century Gothic"/>
              <a:buNone/>
            </a:pPr>
            <a:r>
              <a:rPr lang="en-US" sz="2400" dirty="0">
                <a:solidFill>
                  <a:srgbClr val="012D88"/>
                </a:solidFill>
                <a:latin typeface="Lato" panose="020F0502020204030203" pitchFamily="34" charset="77"/>
                <a:ea typeface="Century Gothic"/>
                <a:cs typeface="Century Gothic"/>
                <a:sym typeface="Century Gothic"/>
              </a:rPr>
              <a:t>Danielle R. </a:t>
            </a:r>
            <a:r>
              <a:rPr lang="en-US" sz="2400" dirty="0" err="1">
                <a:solidFill>
                  <a:srgbClr val="012D88"/>
                </a:solidFill>
                <a:latin typeface="Lato" panose="020F0502020204030203" pitchFamily="34" charset="77"/>
                <a:ea typeface="Century Gothic"/>
                <a:cs typeface="Century Gothic"/>
                <a:sym typeface="Century Gothic"/>
              </a:rPr>
              <a:t>Snowflack</a:t>
            </a:r>
            <a:r>
              <a:rPr lang="en-US" sz="2400" dirty="0">
                <a:solidFill>
                  <a:srgbClr val="012D88"/>
                </a:solidFill>
                <a:latin typeface="Lato" panose="020F0502020204030203" pitchFamily="34" charset="77"/>
                <a:ea typeface="Century Gothic"/>
                <a:cs typeface="Century Gothic"/>
                <a:sym typeface="Century Gothic"/>
              </a:rPr>
              <a:t>, Ph.D.</a:t>
            </a:r>
          </a:p>
          <a:p>
            <a:pPr marL="0" marR="0" lvl="0" indent="0" algn="ctr" rtl="0">
              <a:spcBef>
                <a:spcPts val="0"/>
              </a:spcBef>
              <a:spcAft>
                <a:spcPts val="0"/>
              </a:spcAft>
              <a:buClr>
                <a:schemeClr val="accent1"/>
              </a:buClr>
              <a:buSzPts val="3200"/>
              <a:buFont typeface="Century Gothic"/>
              <a:buNone/>
            </a:pPr>
            <a:r>
              <a:rPr lang="en-US" sz="2400" dirty="0" err="1">
                <a:solidFill>
                  <a:srgbClr val="012D88"/>
                </a:solidFill>
                <a:latin typeface="Lato" panose="020F0502020204030203" pitchFamily="34" charset="77"/>
                <a:ea typeface="Century Gothic"/>
                <a:cs typeface="Century Gothic"/>
                <a:sym typeface="Century Gothic"/>
              </a:rPr>
              <a:t>www.edvotek.com</a:t>
            </a:r>
            <a:endParaRPr lang="en-US" sz="2400" dirty="0">
              <a:solidFill>
                <a:srgbClr val="012D88"/>
              </a:solidFill>
              <a:latin typeface="Lato" panose="020F0502020204030203" pitchFamily="34" charset="77"/>
              <a:ea typeface="Century Gothic"/>
              <a:cs typeface="Century Gothic"/>
              <a:sym typeface="Century Gothic"/>
            </a:endParaRPr>
          </a:p>
        </p:txBody>
      </p:sp>
      <p:pic>
        <p:nvPicPr>
          <p:cNvPr id="3" name="Picture 2" descr="A picture containing person, indoor, young, child&#10;&#10;Description automatically generated">
            <a:extLst>
              <a:ext uri="{FF2B5EF4-FFF2-40B4-BE49-F238E27FC236}">
                <a16:creationId xmlns:a16="http://schemas.microsoft.com/office/drawing/2014/main" id="{D6C6976C-0A48-684A-9F17-A15DD52D289D}"/>
              </a:ext>
            </a:extLst>
          </p:cNvPr>
          <p:cNvPicPr>
            <a:picLocks noChangeAspect="1"/>
          </p:cNvPicPr>
          <p:nvPr/>
        </p:nvPicPr>
        <p:blipFill>
          <a:blip r:embed="rId3"/>
          <a:stretch>
            <a:fillRect/>
          </a:stretch>
        </p:blipFill>
        <p:spPr>
          <a:xfrm>
            <a:off x="84406" y="114208"/>
            <a:ext cx="8975188" cy="2834270"/>
          </a:xfrm>
          <a:prstGeom prst="rect">
            <a:avLst/>
          </a:prstGeom>
        </p:spPr>
      </p:pic>
    </p:spTree>
    <p:extLst>
      <p:ext uri="{BB962C8B-B14F-4D97-AF65-F5344CB8AC3E}">
        <p14:creationId xmlns:p14="http://schemas.microsoft.com/office/powerpoint/2010/main" val="1472971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lstStyle/>
          <a:p>
            <a:r>
              <a:rPr lang="en-US" b="1" dirty="0">
                <a:solidFill>
                  <a:srgbClr val="012D88"/>
                </a:solidFill>
                <a:latin typeface="Lato" panose="020F0502020204030203" pitchFamily="34" charset="77"/>
                <a:ea typeface="Century Gothic" panose="020B0502020202020204" pitchFamily="34" charset="-128"/>
              </a:rPr>
              <a:t>Overview of Electrophoresis</a:t>
            </a:r>
          </a:p>
        </p:txBody>
      </p:sp>
      <p:pic>
        <p:nvPicPr>
          <p:cNvPr id="6" name="Google Shape;190;p45" descr="Flowchart-dyes-edit.jpg">
            <a:extLst>
              <a:ext uri="{FF2B5EF4-FFF2-40B4-BE49-F238E27FC236}">
                <a16:creationId xmlns:a16="http://schemas.microsoft.com/office/drawing/2014/main" id="{64A2B427-787D-DE47-8547-7C491ECE8A85}"/>
              </a:ext>
            </a:extLst>
          </p:cNvPr>
          <p:cNvPicPr preferRelativeResize="0">
            <a:picLocks/>
          </p:cNvPicPr>
          <p:nvPr/>
        </p:nvPicPr>
        <p:blipFill rotWithShape="1">
          <a:blip r:embed="rId3" cstate="screen">
            <a:alphaModFix/>
            <a:extLst>
              <a:ext uri="{28A0092B-C50C-407E-A947-70E740481C1C}">
                <a14:useLocalDpi xmlns:a14="http://schemas.microsoft.com/office/drawing/2010/main"/>
              </a:ext>
            </a:extLst>
          </a:blip>
          <a:srcRect t="-74" b="-202"/>
          <a:stretch/>
        </p:blipFill>
        <p:spPr>
          <a:xfrm>
            <a:off x="253856" y="1343343"/>
            <a:ext cx="8636289" cy="3975311"/>
          </a:xfrm>
          <a:prstGeom prst="rect">
            <a:avLst/>
          </a:prstGeom>
          <a:noFill/>
          <a:ln w="9525" cap="flat" cmpd="sng">
            <a:solidFill>
              <a:schemeClr val="lt1"/>
            </a:solidFill>
            <a:prstDash val="solid"/>
            <a:round/>
            <a:headEnd type="none" w="sm" len="sm"/>
            <a:tailEnd type="none" w="sm" len="sm"/>
          </a:ln>
        </p:spPr>
      </p:pic>
    </p:spTree>
    <p:extLst>
      <p:ext uri="{BB962C8B-B14F-4D97-AF65-F5344CB8AC3E}">
        <p14:creationId xmlns:p14="http://schemas.microsoft.com/office/powerpoint/2010/main" val="3586610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able, sitting, computer, desk&#10;&#10;Description automatically generated">
            <a:extLst>
              <a:ext uri="{FF2B5EF4-FFF2-40B4-BE49-F238E27FC236}">
                <a16:creationId xmlns:a16="http://schemas.microsoft.com/office/drawing/2014/main" id="{5CDAB2EC-8D76-6449-8AF5-15FFA82160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13070"/>
            <a:ext cx="9144000" cy="4356100"/>
          </a:xfrm>
          <a:prstGeom prst="rect">
            <a:avLst/>
          </a:prstGeom>
        </p:spPr>
      </p:pic>
      <p:sp>
        <p:nvSpPr>
          <p:cNvPr id="5" name="Content Placeholder 4"/>
          <p:cNvSpPr>
            <a:spLocks noGrp="1"/>
          </p:cNvSpPr>
          <p:nvPr>
            <p:ph sz="half" idx="2"/>
          </p:nvPr>
        </p:nvSpPr>
        <p:spPr>
          <a:xfrm>
            <a:off x="575710" y="4242396"/>
            <a:ext cx="8634515" cy="2509283"/>
          </a:xfrm>
        </p:spPr>
        <p:txBody>
          <a:bodyPr numCol="2">
            <a:normAutofit/>
          </a:bodyPr>
          <a:lstStyle/>
          <a:p>
            <a:pPr>
              <a:buFont typeface="Arial" panose="020B0604020202020204" pitchFamily="34" charset="0"/>
              <a:buChar char="•"/>
            </a:pPr>
            <a:r>
              <a:rPr lang="en-US" dirty="0">
                <a:solidFill>
                  <a:srgbClr val="000000"/>
                </a:solidFill>
                <a:latin typeface="Lato" panose="020F0502020204030203" pitchFamily="34" charset="77"/>
                <a:ea typeface="Century Gothic" panose="020B0502020202020204" pitchFamily="34" charset="-128"/>
              </a:rPr>
              <a:t>Variable Micropipette 20-200</a:t>
            </a:r>
          </a:p>
          <a:p>
            <a:pPr>
              <a:buFont typeface="Arial" panose="020B0604020202020204" pitchFamily="34" charset="0"/>
              <a:buChar char="•"/>
            </a:pPr>
            <a:r>
              <a:rPr lang="en-US" dirty="0">
                <a:solidFill>
                  <a:srgbClr val="000000"/>
                </a:solidFill>
                <a:latin typeface="Lato" panose="020F0502020204030203" pitchFamily="34" charset="77"/>
                <a:ea typeface="Century Gothic" panose="020B0502020202020204" pitchFamily="34" charset="-128"/>
              </a:rPr>
              <a:t>Dye samples prepared with </a:t>
            </a:r>
            <a:r>
              <a:rPr lang="en-US" dirty="0" err="1">
                <a:solidFill>
                  <a:srgbClr val="000000"/>
                </a:solidFill>
                <a:latin typeface="Lato" panose="020F0502020204030203" pitchFamily="34" charset="77"/>
                <a:ea typeface="Century Gothic" panose="020B0502020202020204" pitchFamily="34" charset="-128"/>
              </a:rPr>
              <a:t>EdvoKit</a:t>
            </a:r>
            <a:r>
              <a:rPr lang="en-US" dirty="0">
                <a:solidFill>
                  <a:srgbClr val="000000"/>
                </a:solidFill>
                <a:latin typeface="Lato" panose="020F0502020204030203" pitchFamily="34" charset="77"/>
                <a:ea typeface="Century Gothic" panose="020B0502020202020204" pitchFamily="34" charset="-128"/>
              </a:rPr>
              <a:t> S-47 – Linking Food Science to Biotechnology</a:t>
            </a:r>
          </a:p>
          <a:p>
            <a:pPr marL="60960" indent="0">
              <a:buNone/>
            </a:pPr>
            <a:endParaRPr lang="en-US" dirty="0">
              <a:solidFill>
                <a:srgbClr val="000000"/>
              </a:solidFill>
              <a:latin typeface="Lato" panose="020F0502020204030203" pitchFamily="34" charset="77"/>
              <a:ea typeface="Century Gothic" panose="020B0502020202020204" pitchFamily="34" charset="-128"/>
            </a:endParaRPr>
          </a:p>
          <a:p>
            <a:pPr>
              <a:buFont typeface="Arial" panose="020B0604020202020204" pitchFamily="34" charset="0"/>
              <a:buChar char="•"/>
            </a:pPr>
            <a:r>
              <a:rPr lang="en-US" dirty="0" err="1">
                <a:solidFill>
                  <a:srgbClr val="000000"/>
                </a:solidFill>
                <a:latin typeface="Lato" panose="020F0502020204030203" pitchFamily="34" charset="77"/>
                <a:ea typeface="Century Gothic" panose="020B0502020202020204" pitchFamily="34" charset="-128"/>
              </a:rPr>
              <a:t>DuoSource</a:t>
            </a:r>
            <a:r>
              <a:rPr lang="en-US" dirty="0">
                <a:solidFill>
                  <a:srgbClr val="000000"/>
                </a:solidFill>
                <a:latin typeface="Lato" panose="020F0502020204030203" pitchFamily="34" charset="77"/>
                <a:ea typeface="Century Gothic" panose="020B0502020202020204" pitchFamily="34" charset="-128"/>
              </a:rPr>
              <a:t> 150</a:t>
            </a:r>
          </a:p>
          <a:p>
            <a:pPr>
              <a:buFont typeface="Arial" panose="020B0604020202020204" pitchFamily="34" charset="0"/>
              <a:buChar char="•"/>
            </a:pPr>
            <a:r>
              <a:rPr lang="en-US" dirty="0">
                <a:solidFill>
                  <a:srgbClr val="000000"/>
                </a:solidFill>
                <a:latin typeface="Lato" panose="020F0502020204030203" pitchFamily="34" charset="77"/>
                <a:ea typeface="Century Gothic" panose="020B0502020202020204" pitchFamily="34" charset="-128"/>
              </a:rPr>
              <a:t>M12 Complete Electrophoresis Package</a:t>
            </a:r>
          </a:p>
        </p:txBody>
      </p:sp>
      <p:sp>
        <p:nvSpPr>
          <p:cNvPr id="2" name="Title 1"/>
          <p:cNvSpPr>
            <a:spLocks noGrp="1"/>
          </p:cNvSpPr>
          <p:nvPr>
            <p:ph type="title"/>
          </p:nvPr>
        </p:nvSpPr>
        <p:spPr>
          <a:xfrm>
            <a:off x="549275" y="107576"/>
            <a:ext cx="8042276" cy="1336956"/>
          </a:xfrm>
        </p:spPr>
        <p:txBody>
          <a:bodyPr anchor="ctr"/>
          <a:lstStyle/>
          <a:p>
            <a:r>
              <a:rPr lang="en-US" b="1" dirty="0">
                <a:solidFill>
                  <a:srgbClr val="012D88"/>
                </a:solidFill>
                <a:latin typeface="Lato" panose="020F0502020204030203" pitchFamily="34" charset="77"/>
                <a:ea typeface="Century Gothic" panose="020B0502020202020204" pitchFamily="34" charset="-128"/>
              </a:rPr>
              <a:t>Let’s run our gel!</a:t>
            </a:r>
          </a:p>
        </p:txBody>
      </p:sp>
    </p:spTree>
    <p:extLst>
      <p:ext uri="{BB962C8B-B14F-4D97-AF65-F5344CB8AC3E}">
        <p14:creationId xmlns:p14="http://schemas.microsoft.com/office/powerpoint/2010/main" val="682758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4F06-1732-3747-83E9-A6BA20AA61B5}"/>
              </a:ext>
            </a:extLst>
          </p:cNvPr>
          <p:cNvSpPr>
            <a:spLocks noGrp="1"/>
          </p:cNvSpPr>
          <p:nvPr>
            <p:ph type="title"/>
          </p:nvPr>
        </p:nvSpPr>
        <p:spPr/>
        <p:txBody>
          <a:bodyPr anchor="t"/>
          <a:lstStyle/>
          <a:p>
            <a:r>
              <a:rPr lang="en-US" b="1" dirty="0">
                <a:solidFill>
                  <a:srgbClr val="012D88"/>
                </a:solidFill>
                <a:latin typeface="Lato" panose="020F0502020204030203" pitchFamily="34" charset="77"/>
              </a:rPr>
              <a:t>Electrophoresis solutions</a:t>
            </a:r>
          </a:p>
        </p:txBody>
      </p:sp>
      <p:pic>
        <p:nvPicPr>
          <p:cNvPr id="4" name="Google Shape;213;p13" descr="502_all.jpg">
            <a:hlinkClick r:id="rId3"/>
            <a:extLst>
              <a:ext uri="{FF2B5EF4-FFF2-40B4-BE49-F238E27FC236}">
                <a16:creationId xmlns:a16="http://schemas.microsoft.com/office/drawing/2014/main" id="{0E24C2C2-93C1-8045-A3F8-29D505AA424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48640" y="1330232"/>
            <a:ext cx="3642553" cy="2936968"/>
          </a:xfrm>
          <a:prstGeom prst="rect">
            <a:avLst/>
          </a:prstGeom>
          <a:noFill/>
          <a:ln>
            <a:noFill/>
          </a:ln>
        </p:spPr>
      </p:pic>
      <p:pic>
        <p:nvPicPr>
          <p:cNvPr id="5" name="Google Shape;226;p14" descr="509.tif">
            <a:hlinkClick r:id="rId5"/>
            <a:extLst>
              <a:ext uri="{FF2B5EF4-FFF2-40B4-BE49-F238E27FC236}">
                <a16:creationId xmlns:a16="http://schemas.microsoft.com/office/drawing/2014/main" id="{D449CF69-BDE4-D246-9A36-D66F18243AEE}"/>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952014" y="4191000"/>
            <a:ext cx="2239179" cy="1676399"/>
          </a:xfrm>
          <a:prstGeom prst="rect">
            <a:avLst/>
          </a:prstGeom>
          <a:noFill/>
          <a:ln>
            <a:noFill/>
          </a:ln>
        </p:spPr>
      </p:pic>
      <p:pic>
        <p:nvPicPr>
          <p:cNvPr id="6" name="Picture 5" descr="A picture containing stationary, box, toy, stapler&#10;&#10;Description automatically generated">
            <a:hlinkClick r:id="rId7"/>
            <a:extLst>
              <a:ext uri="{FF2B5EF4-FFF2-40B4-BE49-F238E27FC236}">
                <a16:creationId xmlns:a16="http://schemas.microsoft.com/office/drawing/2014/main" id="{015EFE80-25B0-6243-89C6-13767A05AB7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684395" y="1085694"/>
            <a:ext cx="4272823" cy="4686612"/>
          </a:xfrm>
          <a:prstGeom prst="snip2DiagRect">
            <a:avLst>
              <a:gd name="adj1" fmla="val 22589"/>
              <a:gd name="adj2" fmla="val 22"/>
            </a:avLst>
          </a:prstGeom>
        </p:spPr>
      </p:pic>
      <p:sp>
        <p:nvSpPr>
          <p:cNvPr id="3" name="TextBox 2">
            <a:extLst>
              <a:ext uri="{FF2B5EF4-FFF2-40B4-BE49-F238E27FC236}">
                <a16:creationId xmlns:a16="http://schemas.microsoft.com/office/drawing/2014/main" id="{927A5389-549C-894F-8DEA-585AEA6895EE}"/>
              </a:ext>
            </a:extLst>
          </p:cNvPr>
          <p:cNvSpPr txBox="1"/>
          <p:nvPr/>
        </p:nvSpPr>
        <p:spPr>
          <a:xfrm>
            <a:off x="5096256" y="5772306"/>
            <a:ext cx="1085088" cy="307777"/>
          </a:xfrm>
          <a:prstGeom prst="rect">
            <a:avLst/>
          </a:prstGeom>
          <a:noFill/>
        </p:spPr>
        <p:txBody>
          <a:bodyPr wrap="square" rtlCol="0">
            <a:spAutoFit/>
          </a:bodyPr>
          <a:lstStyle/>
          <a:p>
            <a:r>
              <a:rPr lang="en-US" b="1" dirty="0">
                <a:latin typeface="Lato" panose="020F0502020204030203" pitchFamily="34" charset="77"/>
              </a:rPr>
              <a:t>Cat. #500</a:t>
            </a:r>
          </a:p>
        </p:txBody>
      </p:sp>
      <p:sp>
        <p:nvSpPr>
          <p:cNvPr id="7" name="TextBox 6">
            <a:extLst>
              <a:ext uri="{FF2B5EF4-FFF2-40B4-BE49-F238E27FC236}">
                <a16:creationId xmlns:a16="http://schemas.microsoft.com/office/drawing/2014/main" id="{6C1FC265-DD83-1441-82CB-671A38A20DC3}"/>
              </a:ext>
            </a:extLst>
          </p:cNvPr>
          <p:cNvSpPr txBox="1"/>
          <p:nvPr/>
        </p:nvSpPr>
        <p:spPr>
          <a:xfrm>
            <a:off x="434684" y="4805689"/>
            <a:ext cx="1517330" cy="523220"/>
          </a:xfrm>
          <a:prstGeom prst="rect">
            <a:avLst/>
          </a:prstGeom>
          <a:noFill/>
        </p:spPr>
        <p:txBody>
          <a:bodyPr wrap="square" rtlCol="0">
            <a:spAutoFit/>
          </a:bodyPr>
          <a:lstStyle/>
          <a:p>
            <a:r>
              <a:rPr lang="en-US" b="1" dirty="0">
                <a:latin typeface="Lato" panose="020F0502020204030203" pitchFamily="34" charset="77"/>
              </a:rPr>
              <a:t>Cat. #502-504 and #509</a:t>
            </a:r>
          </a:p>
        </p:txBody>
      </p:sp>
    </p:spTree>
    <p:extLst>
      <p:ext uri="{BB962C8B-B14F-4D97-AF65-F5344CB8AC3E}">
        <p14:creationId xmlns:p14="http://schemas.microsoft.com/office/powerpoint/2010/main" val="938660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8"/>
          <p:cNvSpPr txBox="1">
            <a:spLocks noGrp="1"/>
          </p:cNvSpPr>
          <p:nvPr>
            <p:ph type="title"/>
          </p:nvPr>
        </p:nvSpPr>
        <p:spPr>
          <a:xfrm>
            <a:off x="533400" y="107576"/>
            <a:ext cx="7924800" cy="1337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1"/>
              </a:buClr>
              <a:buSzPts val="3600"/>
              <a:buFont typeface="PT Sans"/>
              <a:buNone/>
            </a:pPr>
            <a:r>
              <a:rPr lang="en-US" b="1" dirty="0">
                <a:solidFill>
                  <a:srgbClr val="012D88"/>
                </a:solidFill>
                <a:latin typeface="Lato" panose="020F0502020204030203" pitchFamily="34" charset="77"/>
              </a:rPr>
              <a:t>Performing paper chromatography</a:t>
            </a:r>
            <a:endParaRPr b="1" dirty="0">
              <a:solidFill>
                <a:srgbClr val="012D88"/>
              </a:solidFill>
              <a:latin typeface="Lato" panose="020F0502020204030203" pitchFamily="34" charset="77"/>
            </a:endParaRPr>
          </a:p>
        </p:txBody>
      </p:sp>
      <p:sp>
        <p:nvSpPr>
          <p:cNvPr id="328" name="Google Shape;328;p48"/>
          <p:cNvSpPr/>
          <p:nvPr/>
        </p:nvSpPr>
        <p:spPr>
          <a:xfrm>
            <a:off x="720512" y="1681356"/>
            <a:ext cx="457124" cy="54606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9" name="Google Shape;329;p48"/>
          <p:cNvSpPr/>
          <p:nvPr/>
        </p:nvSpPr>
        <p:spPr>
          <a:xfrm>
            <a:off x="2243419" y="1648691"/>
            <a:ext cx="457124" cy="54606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0" name="Google Shape;330;p48"/>
          <p:cNvSpPr/>
          <p:nvPr/>
        </p:nvSpPr>
        <p:spPr>
          <a:xfrm>
            <a:off x="3610653" y="1724759"/>
            <a:ext cx="457124" cy="54606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1" name="Google Shape;331;p48"/>
          <p:cNvSpPr/>
          <p:nvPr/>
        </p:nvSpPr>
        <p:spPr>
          <a:xfrm>
            <a:off x="5254265" y="1640571"/>
            <a:ext cx="457124" cy="54606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2" name="Google Shape;332;p48"/>
          <p:cNvSpPr/>
          <p:nvPr/>
        </p:nvSpPr>
        <p:spPr>
          <a:xfrm>
            <a:off x="6850539" y="1736775"/>
            <a:ext cx="457124" cy="449857"/>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3" name="Google Shape;333;p48"/>
          <p:cNvSpPr txBox="1"/>
          <p:nvPr/>
        </p:nvSpPr>
        <p:spPr>
          <a:xfrm>
            <a:off x="694243" y="1551671"/>
            <a:ext cx="47798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1. </a:t>
            </a:r>
            <a:endParaRPr sz="1400" b="0" i="0" u="none" strike="noStrike" cap="none">
              <a:solidFill>
                <a:srgbClr val="000000"/>
              </a:solidFill>
              <a:latin typeface="Arial"/>
              <a:ea typeface="Arial"/>
              <a:cs typeface="Arial"/>
              <a:sym typeface="Arial"/>
            </a:endParaRPr>
          </a:p>
        </p:txBody>
      </p:sp>
      <p:sp>
        <p:nvSpPr>
          <p:cNvPr id="334" name="Google Shape;334;p48"/>
          <p:cNvSpPr txBox="1"/>
          <p:nvPr/>
        </p:nvSpPr>
        <p:spPr>
          <a:xfrm>
            <a:off x="2317440" y="1536125"/>
            <a:ext cx="47798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2. </a:t>
            </a:r>
            <a:endParaRPr sz="1400" b="0" i="0" u="none" strike="noStrike" cap="none">
              <a:solidFill>
                <a:srgbClr val="000000"/>
              </a:solidFill>
              <a:latin typeface="Arial"/>
              <a:ea typeface="Arial"/>
              <a:cs typeface="Arial"/>
              <a:sym typeface="Arial"/>
            </a:endParaRPr>
          </a:p>
        </p:txBody>
      </p:sp>
      <p:sp>
        <p:nvSpPr>
          <p:cNvPr id="335" name="Google Shape;335;p48"/>
          <p:cNvSpPr txBox="1"/>
          <p:nvPr/>
        </p:nvSpPr>
        <p:spPr>
          <a:xfrm>
            <a:off x="3768975" y="1536125"/>
            <a:ext cx="47798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3. </a:t>
            </a:r>
            <a:endParaRPr sz="1400" b="0" i="0" u="none" strike="noStrike" cap="none">
              <a:solidFill>
                <a:srgbClr val="000000"/>
              </a:solidFill>
              <a:latin typeface="Arial"/>
              <a:ea typeface="Arial"/>
              <a:cs typeface="Arial"/>
              <a:sym typeface="Arial"/>
            </a:endParaRPr>
          </a:p>
        </p:txBody>
      </p:sp>
      <p:sp>
        <p:nvSpPr>
          <p:cNvPr id="336" name="Google Shape;336;p48"/>
          <p:cNvSpPr txBox="1"/>
          <p:nvPr/>
        </p:nvSpPr>
        <p:spPr>
          <a:xfrm>
            <a:off x="5738827" y="1536124"/>
            <a:ext cx="47798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4. </a:t>
            </a:r>
            <a:endParaRPr sz="1400" b="0" i="0" u="none" strike="noStrike" cap="none">
              <a:solidFill>
                <a:srgbClr val="000000"/>
              </a:solidFill>
              <a:latin typeface="Arial"/>
              <a:ea typeface="Arial"/>
              <a:cs typeface="Arial"/>
              <a:sym typeface="Arial"/>
            </a:endParaRPr>
          </a:p>
        </p:txBody>
      </p:sp>
      <p:sp>
        <p:nvSpPr>
          <p:cNvPr id="337" name="Google Shape;337;p48"/>
          <p:cNvSpPr txBox="1"/>
          <p:nvPr/>
        </p:nvSpPr>
        <p:spPr>
          <a:xfrm>
            <a:off x="759357" y="3961346"/>
            <a:ext cx="6975199" cy="147732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1800"/>
              <a:buFont typeface="Arial"/>
              <a:buAutoNum type="arabicPeriod"/>
            </a:pPr>
            <a:r>
              <a:rPr lang="en-US" sz="1800" u="none" strike="noStrike" cap="none" dirty="0">
                <a:solidFill>
                  <a:srgbClr val="000000"/>
                </a:solidFill>
                <a:latin typeface="Lato" panose="020F0502020204030203" pitchFamily="34" charset="77"/>
                <a:sym typeface="Arial"/>
              </a:rPr>
              <a:t>Pour your solvent into the </a:t>
            </a:r>
            <a:r>
              <a:rPr lang="en-US" sz="1800" u="none" strike="noStrike" cap="none">
                <a:solidFill>
                  <a:srgbClr val="000000"/>
                </a:solidFill>
                <a:latin typeface="Lato" panose="020F0502020204030203" pitchFamily="34" charset="77"/>
                <a:sym typeface="Arial"/>
              </a:rPr>
              <a:t>cup (60</a:t>
            </a:r>
            <a:r>
              <a:rPr lang="en-US" sz="1800" u="none" strike="noStrike" cap="none" dirty="0">
                <a:solidFill>
                  <a:srgbClr val="000000"/>
                </a:solidFill>
                <a:latin typeface="Lato" panose="020F0502020204030203" pitchFamily="34" charset="77"/>
                <a:sym typeface="Arial"/>
              </a:rPr>
              <a:t>% isopropyl alcohol)</a:t>
            </a:r>
            <a:endParaRPr sz="1400" u="none" strike="noStrike" cap="none" dirty="0">
              <a:solidFill>
                <a:srgbClr val="000000"/>
              </a:solidFill>
              <a:latin typeface="Lato" panose="020F0502020204030203" pitchFamily="34" charset="77"/>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n-US" sz="1800" u="none" strike="noStrike" cap="none" dirty="0">
                <a:solidFill>
                  <a:srgbClr val="000000"/>
                </a:solidFill>
                <a:latin typeface="Lato" panose="020F0502020204030203" pitchFamily="34" charset="77"/>
                <a:sym typeface="Arial"/>
              </a:rPr>
              <a:t>Stand or tape your chromatography paper so that the bottom is touching the solvent </a:t>
            </a:r>
            <a:endParaRPr sz="1400" u="none" strike="noStrike" cap="none" dirty="0">
              <a:solidFill>
                <a:srgbClr val="000000"/>
              </a:solidFill>
              <a:latin typeface="Lato" panose="020F0502020204030203" pitchFamily="34" charset="77"/>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n-US" sz="1800" u="none" strike="noStrike" cap="none" dirty="0">
                <a:solidFill>
                  <a:srgbClr val="000000"/>
                </a:solidFill>
                <a:latin typeface="Lato" panose="020F0502020204030203" pitchFamily="34" charset="77"/>
                <a:sym typeface="Arial"/>
              </a:rPr>
              <a:t>Allow the solvent to diffuse through the paper, moving the dye molecules</a:t>
            </a:r>
            <a:endParaRPr sz="1400" u="none" strike="noStrike" cap="none" dirty="0">
              <a:solidFill>
                <a:srgbClr val="000000"/>
              </a:solidFill>
              <a:latin typeface="Lato" panose="020F0502020204030203" pitchFamily="34" charset="77"/>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n-US" sz="1800" u="none" strike="noStrike" cap="none" dirty="0">
                <a:solidFill>
                  <a:srgbClr val="000000"/>
                </a:solidFill>
                <a:latin typeface="Lato" panose="020F0502020204030203" pitchFamily="34" charset="77"/>
                <a:sym typeface="Arial"/>
              </a:rPr>
              <a:t>Analyze the results</a:t>
            </a:r>
            <a:endParaRPr sz="1400" u="none" strike="noStrike" cap="none" dirty="0">
              <a:solidFill>
                <a:srgbClr val="000000"/>
              </a:solidFill>
              <a:latin typeface="Lato" panose="020F0502020204030203" pitchFamily="34" charset="77"/>
              <a:sym typeface="Arial"/>
            </a:endParaRPr>
          </a:p>
        </p:txBody>
      </p:sp>
      <p:pic>
        <p:nvPicPr>
          <p:cNvPr id="338" name="Google Shape;338;p48"/>
          <p:cNvPicPr preferRelativeResize="0"/>
          <p:nvPr/>
        </p:nvPicPr>
        <p:blipFill rotWithShape="1">
          <a:blip r:embed="rId3">
            <a:alphaModFix/>
          </a:blip>
          <a:srcRect/>
          <a:stretch/>
        </p:blipFill>
        <p:spPr>
          <a:xfrm>
            <a:off x="942109" y="2030628"/>
            <a:ext cx="1604578" cy="1714480"/>
          </a:xfrm>
          <a:prstGeom prst="rect">
            <a:avLst/>
          </a:prstGeom>
          <a:noFill/>
          <a:ln>
            <a:noFill/>
          </a:ln>
        </p:spPr>
      </p:pic>
      <p:pic>
        <p:nvPicPr>
          <p:cNvPr id="339" name="Google Shape;339;p48"/>
          <p:cNvPicPr preferRelativeResize="0"/>
          <p:nvPr/>
        </p:nvPicPr>
        <p:blipFill rotWithShape="1">
          <a:blip r:embed="rId4">
            <a:alphaModFix/>
          </a:blip>
          <a:srcRect/>
          <a:stretch/>
        </p:blipFill>
        <p:spPr>
          <a:xfrm>
            <a:off x="2558181" y="1976597"/>
            <a:ext cx="1458022" cy="1656843"/>
          </a:xfrm>
          <a:prstGeom prst="rect">
            <a:avLst/>
          </a:prstGeom>
          <a:noFill/>
          <a:ln>
            <a:noFill/>
          </a:ln>
        </p:spPr>
      </p:pic>
      <p:pic>
        <p:nvPicPr>
          <p:cNvPr id="340" name="Google Shape;340;p48"/>
          <p:cNvPicPr preferRelativeResize="0"/>
          <p:nvPr/>
        </p:nvPicPr>
        <p:blipFill rotWithShape="1">
          <a:blip r:embed="rId5">
            <a:alphaModFix/>
          </a:blip>
          <a:srcRect/>
          <a:stretch/>
        </p:blipFill>
        <p:spPr>
          <a:xfrm>
            <a:off x="4007029" y="2080108"/>
            <a:ext cx="1989687" cy="1595895"/>
          </a:xfrm>
          <a:prstGeom prst="rect">
            <a:avLst/>
          </a:prstGeom>
          <a:noFill/>
          <a:ln>
            <a:noFill/>
          </a:ln>
        </p:spPr>
      </p:pic>
      <p:pic>
        <p:nvPicPr>
          <p:cNvPr id="341" name="Google Shape;341;p48"/>
          <p:cNvPicPr preferRelativeResize="0"/>
          <p:nvPr/>
        </p:nvPicPr>
        <p:blipFill rotWithShape="1">
          <a:blip r:embed="rId6">
            <a:alphaModFix/>
          </a:blip>
          <a:srcRect/>
          <a:stretch/>
        </p:blipFill>
        <p:spPr>
          <a:xfrm>
            <a:off x="6098963" y="932095"/>
            <a:ext cx="1848657" cy="2573621"/>
          </a:xfrm>
          <a:prstGeom prst="rect">
            <a:avLst/>
          </a:prstGeom>
          <a:noFill/>
          <a:ln>
            <a:noFill/>
          </a:ln>
        </p:spPr>
      </p:pic>
      <p:sp>
        <p:nvSpPr>
          <p:cNvPr id="342" name="Google Shape;342;p48"/>
          <p:cNvSpPr/>
          <p:nvPr/>
        </p:nvSpPr>
        <p:spPr>
          <a:xfrm>
            <a:off x="6047257" y="1536124"/>
            <a:ext cx="686052" cy="47721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000394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7"/>
          <p:cNvSpPr txBox="1">
            <a:spLocks noGrp="1"/>
          </p:cNvSpPr>
          <p:nvPr>
            <p:ph type="title"/>
          </p:nvPr>
        </p:nvSpPr>
        <p:spPr>
          <a:xfrm>
            <a:off x="533400" y="107576"/>
            <a:ext cx="7924800" cy="1337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1"/>
              </a:buClr>
              <a:buSzPts val="3600"/>
              <a:buFont typeface="PT Sans"/>
              <a:buNone/>
            </a:pPr>
            <a:r>
              <a:rPr lang="en-US" b="1" dirty="0">
                <a:solidFill>
                  <a:srgbClr val="012D88"/>
                </a:solidFill>
                <a:latin typeface="Lato" panose="020F0502020204030203" pitchFamily="34" charset="77"/>
              </a:rPr>
              <a:t>Principles of paper chromatography</a:t>
            </a:r>
            <a:endParaRPr b="1" dirty="0">
              <a:solidFill>
                <a:srgbClr val="012D88"/>
              </a:solidFill>
              <a:latin typeface="Lato" panose="020F0502020204030203" pitchFamily="34" charset="77"/>
            </a:endParaRPr>
          </a:p>
        </p:txBody>
      </p:sp>
      <p:sp>
        <p:nvSpPr>
          <p:cNvPr id="319" name="Google Shape;319;p47"/>
          <p:cNvSpPr txBox="1"/>
          <p:nvPr/>
        </p:nvSpPr>
        <p:spPr>
          <a:xfrm>
            <a:off x="3241964" y="1444676"/>
            <a:ext cx="5500254" cy="4431983"/>
          </a:xfrm>
          <a:prstGeom prst="rect">
            <a:avLst/>
          </a:prstGeom>
          <a:noFill/>
          <a:ln>
            <a:noFill/>
          </a:ln>
        </p:spPr>
        <p:txBody>
          <a:bodyPr spcFirstLastPara="1" wrap="square" lIns="91425" tIns="45700" rIns="91425" bIns="45700" anchor="ctr" anchorCtr="0">
            <a:normAutofit fontScale="92500"/>
          </a:bodyPr>
          <a:lstStyle/>
          <a:p>
            <a:pPr marL="285750" marR="0" lvl="0" indent="-285750" algn="l" rtl="0">
              <a:lnSpc>
                <a:spcPct val="100000"/>
              </a:lnSpc>
              <a:spcBef>
                <a:spcPts val="1200"/>
              </a:spcBef>
              <a:spcAft>
                <a:spcPts val="0"/>
              </a:spcAft>
              <a:buClr>
                <a:srgbClr val="000000"/>
              </a:buClr>
              <a:buSzPts val="2800"/>
              <a:buFont typeface="Arial"/>
              <a:buChar char="•"/>
            </a:pPr>
            <a:r>
              <a:rPr lang="en-US" sz="2800" u="none" strike="noStrike" cap="none" dirty="0">
                <a:solidFill>
                  <a:srgbClr val="000000"/>
                </a:solidFill>
                <a:latin typeface="Lato" panose="020F0502020204030203" pitchFamily="34" charset="77"/>
                <a:sym typeface="Arial"/>
              </a:rPr>
              <a:t>Solvent travels up the chromatography paper </a:t>
            </a:r>
            <a:endParaRPr sz="1400" u="none" strike="noStrike" cap="none" dirty="0">
              <a:solidFill>
                <a:srgbClr val="000000"/>
              </a:solidFill>
              <a:latin typeface="Lato" panose="020F0502020204030203" pitchFamily="34" charset="77"/>
              <a:sym typeface="Arial"/>
            </a:endParaRPr>
          </a:p>
          <a:p>
            <a:pPr marL="285750" marR="0" lvl="0" indent="-285750" algn="l" rtl="0">
              <a:lnSpc>
                <a:spcPct val="100000"/>
              </a:lnSpc>
              <a:spcBef>
                <a:spcPts val="1200"/>
              </a:spcBef>
              <a:spcAft>
                <a:spcPts val="0"/>
              </a:spcAft>
              <a:buClr>
                <a:srgbClr val="000000"/>
              </a:buClr>
              <a:buSzPts val="2800"/>
              <a:buFont typeface="Arial"/>
              <a:buChar char="•"/>
            </a:pPr>
            <a:r>
              <a:rPr lang="en-US" sz="2800" dirty="0">
                <a:latin typeface="Lato" panose="020F0502020204030203" pitchFamily="34" charset="77"/>
              </a:rPr>
              <a:t>Soluble dyes </a:t>
            </a:r>
            <a:r>
              <a:rPr lang="en-US" sz="2800" u="none" strike="noStrike" cap="none" dirty="0">
                <a:solidFill>
                  <a:srgbClr val="000000"/>
                </a:solidFill>
                <a:latin typeface="Lato" panose="020F0502020204030203" pitchFamily="34" charset="77"/>
                <a:sym typeface="Arial"/>
              </a:rPr>
              <a:t>travel up the paper with the solvent</a:t>
            </a:r>
            <a:endParaRPr sz="1400" u="none" strike="noStrike" cap="none" dirty="0">
              <a:solidFill>
                <a:srgbClr val="000000"/>
              </a:solidFill>
              <a:latin typeface="Lato" panose="020F0502020204030203" pitchFamily="34" charset="77"/>
              <a:sym typeface="Arial"/>
            </a:endParaRPr>
          </a:p>
          <a:p>
            <a:pPr marL="285750" marR="0" lvl="0" indent="-285750" algn="l" rtl="0">
              <a:lnSpc>
                <a:spcPct val="100000"/>
              </a:lnSpc>
              <a:spcBef>
                <a:spcPts val="1200"/>
              </a:spcBef>
              <a:spcAft>
                <a:spcPts val="0"/>
              </a:spcAft>
              <a:buClr>
                <a:srgbClr val="000000"/>
              </a:buClr>
              <a:buSzPts val="2800"/>
              <a:buFont typeface="Arial"/>
              <a:buChar char="•"/>
            </a:pPr>
            <a:r>
              <a:rPr lang="en-US" sz="2800" u="none" strike="noStrike" cap="none" dirty="0">
                <a:solidFill>
                  <a:srgbClr val="000000"/>
                </a:solidFill>
                <a:latin typeface="Lato" panose="020F0502020204030203" pitchFamily="34" charset="77"/>
                <a:sym typeface="Arial"/>
              </a:rPr>
              <a:t>Insoluble dyes stay at the bottom of the paper or move slowly</a:t>
            </a:r>
          </a:p>
          <a:p>
            <a:pPr marL="285750" marR="0" lvl="0" indent="-285750" algn="l" rtl="0">
              <a:lnSpc>
                <a:spcPct val="100000"/>
              </a:lnSpc>
              <a:spcBef>
                <a:spcPts val="1200"/>
              </a:spcBef>
              <a:spcAft>
                <a:spcPts val="0"/>
              </a:spcAft>
              <a:buClr>
                <a:srgbClr val="000000"/>
              </a:buClr>
              <a:buSzPts val="2800"/>
              <a:buFont typeface="Arial"/>
              <a:buChar char="•"/>
            </a:pPr>
            <a:r>
              <a:rPr lang="en-US" sz="2800" dirty="0">
                <a:latin typeface="Lato" panose="020F0502020204030203" pitchFamily="34" charset="77"/>
              </a:rPr>
              <a:t>Retention factor is the ratio of the distance the solute traveled to the distance the solvent traveled.</a:t>
            </a:r>
            <a:endParaRPr sz="1400" u="none" strike="noStrike" cap="none" dirty="0">
              <a:solidFill>
                <a:srgbClr val="000000"/>
              </a:solidFill>
              <a:latin typeface="Lato" panose="020F0502020204030203" pitchFamily="34" charset="77"/>
              <a:sym typeface="Arial"/>
            </a:endParaRPr>
          </a:p>
        </p:txBody>
      </p:sp>
      <p:pic>
        <p:nvPicPr>
          <p:cNvPr id="320" name="Google Shape;320;p47"/>
          <p:cNvPicPr preferRelativeResize="0"/>
          <p:nvPr/>
        </p:nvPicPr>
        <p:blipFill rotWithShape="1">
          <a:blip r:embed="rId3">
            <a:alphaModFix/>
          </a:blip>
          <a:srcRect/>
          <a:stretch/>
        </p:blipFill>
        <p:spPr>
          <a:xfrm>
            <a:off x="675985" y="1515012"/>
            <a:ext cx="2538980" cy="2045974"/>
          </a:xfrm>
          <a:prstGeom prst="rect">
            <a:avLst/>
          </a:prstGeom>
          <a:noFill/>
          <a:ln>
            <a:noFill/>
          </a:ln>
        </p:spPr>
      </p:pic>
      <p:pic>
        <p:nvPicPr>
          <p:cNvPr id="321" name="Google Shape;321;p47"/>
          <p:cNvPicPr preferRelativeResize="0"/>
          <p:nvPr/>
        </p:nvPicPr>
        <p:blipFill rotWithShape="1">
          <a:blip r:embed="rId4">
            <a:alphaModFix/>
          </a:blip>
          <a:srcRect/>
          <a:stretch/>
        </p:blipFill>
        <p:spPr>
          <a:xfrm>
            <a:off x="533399" y="3612411"/>
            <a:ext cx="2386481" cy="1802555"/>
          </a:xfrm>
          <a:prstGeom prst="rect">
            <a:avLst/>
          </a:prstGeom>
          <a:noFill/>
          <a:ln>
            <a:noFill/>
          </a:ln>
        </p:spPr>
      </p:pic>
    </p:spTree>
    <p:extLst>
      <p:ext uri="{BB962C8B-B14F-4D97-AF65-F5344CB8AC3E}">
        <p14:creationId xmlns:p14="http://schemas.microsoft.com/office/powerpoint/2010/main" val="1223226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637AB-D49B-E449-AF19-00DF39F8EF4C}"/>
              </a:ext>
            </a:extLst>
          </p:cNvPr>
          <p:cNvSpPr>
            <a:spLocks noGrp="1"/>
          </p:cNvSpPr>
          <p:nvPr>
            <p:ph type="title"/>
          </p:nvPr>
        </p:nvSpPr>
        <p:spPr>
          <a:xfrm>
            <a:off x="549275" y="107576"/>
            <a:ext cx="8042276" cy="1336956"/>
          </a:xfrm>
        </p:spPr>
        <p:txBody>
          <a:bodyPr anchor="ctr"/>
          <a:lstStyle/>
          <a:p>
            <a:r>
              <a:rPr lang="en-US" b="1" dirty="0">
                <a:solidFill>
                  <a:srgbClr val="012D88"/>
                </a:solidFill>
                <a:latin typeface="Lato" panose="020F0502020204030203" pitchFamily="34" charset="77"/>
              </a:rPr>
              <a:t>Food and Cosmetic Dye Regulation</a:t>
            </a:r>
          </a:p>
        </p:txBody>
      </p:sp>
      <p:sp>
        <p:nvSpPr>
          <p:cNvPr id="3" name="Content Placeholder 2">
            <a:extLst>
              <a:ext uri="{FF2B5EF4-FFF2-40B4-BE49-F238E27FC236}">
                <a16:creationId xmlns:a16="http://schemas.microsoft.com/office/drawing/2014/main" id="{5E2573DD-B758-FF41-A550-DB047CEB6B6C}"/>
              </a:ext>
            </a:extLst>
          </p:cNvPr>
          <p:cNvSpPr>
            <a:spLocks noGrp="1"/>
          </p:cNvSpPr>
          <p:nvPr>
            <p:ph sz="half" idx="1"/>
          </p:nvPr>
        </p:nvSpPr>
        <p:spPr/>
        <p:txBody>
          <a:bodyPr anchor="ctr">
            <a:normAutofit/>
          </a:bodyPr>
          <a:lstStyle/>
          <a:p>
            <a:pPr>
              <a:buFont typeface="Arial" panose="020B0604020202020204" pitchFamily="34" charset="0"/>
              <a:buChar char="•"/>
            </a:pPr>
            <a:r>
              <a:rPr lang="en-US" dirty="0"/>
              <a:t>The Food and Drug Administration was founded to protect and promote public health through oversight of food products, pharmaceuticals, and more </a:t>
            </a:r>
          </a:p>
          <a:p>
            <a:pPr lvl="1">
              <a:buFont typeface="Arial" panose="020B0604020202020204" pitchFamily="34" charset="0"/>
              <a:buChar char="•"/>
            </a:pPr>
            <a:r>
              <a:rPr lang="en-US" dirty="0"/>
              <a:t>1906: The Pure Food and Drug Act </a:t>
            </a:r>
          </a:p>
          <a:p>
            <a:pPr lvl="1">
              <a:buFont typeface="Arial" panose="020B0604020202020204" pitchFamily="34" charset="0"/>
              <a:buChar char="•"/>
            </a:pPr>
            <a:r>
              <a:rPr lang="en-US" dirty="0"/>
              <a:t>1937: Elixir Sulfanilamide disaster</a:t>
            </a:r>
          </a:p>
          <a:p>
            <a:pPr lvl="1">
              <a:buFont typeface="Arial" panose="020B0604020202020204" pitchFamily="34" charset="0"/>
              <a:buChar char="•"/>
            </a:pPr>
            <a:r>
              <a:rPr lang="en-US" dirty="0"/>
              <a:t>1938:  The United States Federal Food, Drug, and Cosmetic Act</a:t>
            </a:r>
          </a:p>
        </p:txBody>
      </p:sp>
      <p:pic>
        <p:nvPicPr>
          <p:cNvPr id="4098" name="Picture 2" descr="FDA doles out advice to cancer companies | 2020-06-25 | BioWorld">
            <a:extLst>
              <a:ext uri="{FF2B5EF4-FFF2-40B4-BE49-F238E27FC236}">
                <a16:creationId xmlns:a16="http://schemas.microsoft.com/office/drawing/2014/main" id="{D70DADCC-56D9-7B4E-914A-8BB4CA29D90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25671" y="1994593"/>
            <a:ext cx="4282281" cy="3211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029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592B5-0DAD-1940-AAE8-EB0664F05BD1}"/>
              </a:ext>
            </a:extLst>
          </p:cNvPr>
          <p:cNvSpPr>
            <a:spLocks noGrp="1"/>
          </p:cNvSpPr>
          <p:nvPr>
            <p:ph type="title"/>
          </p:nvPr>
        </p:nvSpPr>
        <p:spPr>
          <a:xfrm>
            <a:off x="815546" y="107576"/>
            <a:ext cx="7776005" cy="1336956"/>
          </a:xfrm>
        </p:spPr>
        <p:txBody>
          <a:bodyPr anchor="ctr"/>
          <a:lstStyle/>
          <a:p>
            <a:r>
              <a:rPr lang="en-US" b="1" dirty="0">
                <a:solidFill>
                  <a:srgbClr val="012D88"/>
                </a:solidFill>
                <a:latin typeface="Lato" panose="020F0502020204030203" pitchFamily="34" charset="77"/>
              </a:rPr>
              <a:t>Analysis of Food Dyes</a:t>
            </a:r>
          </a:p>
        </p:txBody>
      </p:sp>
      <p:sp>
        <p:nvSpPr>
          <p:cNvPr id="4" name="Content Placeholder 3">
            <a:extLst>
              <a:ext uri="{FF2B5EF4-FFF2-40B4-BE49-F238E27FC236}">
                <a16:creationId xmlns:a16="http://schemas.microsoft.com/office/drawing/2014/main" id="{07D5CDC7-3A12-144D-8266-D68BF2ED99D9}"/>
              </a:ext>
            </a:extLst>
          </p:cNvPr>
          <p:cNvSpPr>
            <a:spLocks noGrp="1"/>
          </p:cNvSpPr>
          <p:nvPr>
            <p:ph sz="half" idx="2"/>
          </p:nvPr>
        </p:nvSpPr>
        <p:spPr>
          <a:xfrm>
            <a:off x="552450" y="1251496"/>
            <a:ext cx="8039102" cy="1336956"/>
          </a:xfrm>
        </p:spPr>
        <p:txBody>
          <a:bodyPr>
            <a:noAutofit/>
          </a:bodyPr>
          <a:lstStyle/>
          <a:p>
            <a:pPr marL="60960" indent="0" algn="ctr">
              <a:buNone/>
            </a:pPr>
            <a:r>
              <a:rPr lang="en-US" sz="2400" b="1" dirty="0">
                <a:latin typeface="Lato" panose="020F0502020204030203" pitchFamily="34" charset="77"/>
                <a:ea typeface="Century Gothic" panose="020B0502020202020204" pitchFamily="34" charset="-128"/>
              </a:rPr>
              <a:t>Dye molecules have an overall net charge which influences their movement through the matrix. </a:t>
            </a:r>
          </a:p>
        </p:txBody>
      </p:sp>
      <p:sp>
        <p:nvSpPr>
          <p:cNvPr id="11" name="TextBox 10">
            <a:extLst>
              <a:ext uri="{FF2B5EF4-FFF2-40B4-BE49-F238E27FC236}">
                <a16:creationId xmlns:a16="http://schemas.microsoft.com/office/drawing/2014/main" id="{ABB46CDC-E003-CC45-9D20-27A51C049C26}"/>
              </a:ext>
            </a:extLst>
          </p:cNvPr>
          <p:cNvSpPr txBox="1"/>
          <p:nvPr/>
        </p:nvSpPr>
        <p:spPr>
          <a:xfrm>
            <a:off x="1685643" y="5082751"/>
            <a:ext cx="1742302" cy="707886"/>
          </a:xfrm>
          <a:prstGeom prst="rect">
            <a:avLst/>
          </a:prstGeom>
          <a:noFill/>
        </p:spPr>
        <p:txBody>
          <a:bodyPr wrap="square" rtlCol="0">
            <a:spAutoFit/>
          </a:bodyPr>
          <a:lstStyle/>
          <a:p>
            <a:pPr algn="ctr"/>
            <a:r>
              <a:rPr lang="en-US" sz="2000" dirty="0">
                <a:latin typeface="Lato" panose="020F0502020204030203" pitchFamily="34" charset="77"/>
              </a:rPr>
              <a:t>Tartrazine</a:t>
            </a:r>
          </a:p>
          <a:p>
            <a:pPr algn="ctr"/>
            <a:r>
              <a:rPr lang="en-US" sz="2000" dirty="0">
                <a:latin typeface="Lato" panose="020F0502020204030203" pitchFamily="34" charset="77"/>
              </a:rPr>
              <a:t>-3 charge</a:t>
            </a:r>
          </a:p>
        </p:txBody>
      </p:sp>
      <p:sp>
        <p:nvSpPr>
          <p:cNvPr id="12" name="TextBox 11">
            <a:extLst>
              <a:ext uri="{FF2B5EF4-FFF2-40B4-BE49-F238E27FC236}">
                <a16:creationId xmlns:a16="http://schemas.microsoft.com/office/drawing/2014/main" id="{BD7C9F90-C574-BD47-957C-48A943112303}"/>
              </a:ext>
            </a:extLst>
          </p:cNvPr>
          <p:cNvSpPr txBox="1"/>
          <p:nvPr/>
        </p:nvSpPr>
        <p:spPr>
          <a:xfrm>
            <a:off x="5838801" y="5082751"/>
            <a:ext cx="1841158" cy="707886"/>
          </a:xfrm>
          <a:prstGeom prst="rect">
            <a:avLst/>
          </a:prstGeom>
          <a:noFill/>
        </p:spPr>
        <p:txBody>
          <a:bodyPr wrap="square" rtlCol="0">
            <a:spAutoFit/>
          </a:bodyPr>
          <a:lstStyle/>
          <a:p>
            <a:pPr algn="ctr"/>
            <a:r>
              <a:rPr lang="en-US" sz="2000" dirty="0">
                <a:latin typeface="Lato" panose="020F0502020204030203" pitchFamily="34" charset="77"/>
              </a:rPr>
              <a:t>Brilliant Blue </a:t>
            </a:r>
          </a:p>
          <a:p>
            <a:pPr algn="ctr"/>
            <a:r>
              <a:rPr lang="en-US" sz="2000" dirty="0">
                <a:latin typeface="Lato" panose="020F0502020204030203" pitchFamily="34" charset="77"/>
                <a:ea typeface="Century Gothic" panose="020B0502020202020204" pitchFamily="34" charset="-128"/>
              </a:rPr>
              <a:t>-2 charge</a:t>
            </a:r>
            <a:endParaRPr lang="en-US" sz="2000" dirty="0">
              <a:latin typeface="Lato" panose="020F0502020204030203" pitchFamily="34" charset="77"/>
            </a:endParaRPr>
          </a:p>
        </p:txBody>
      </p:sp>
      <p:pic>
        <p:nvPicPr>
          <p:cNvPr id="3078" name="Picture 6">
            <a:extLst>
              <a:ext uri="{FF2B5EF4-FFF2-40B4-BE49-F238E27FC236}">
                <a16:creationId xmlns:a16="http://schemas.microsoft.com/office/drawing/2014/main" id="{F10B8F13-127C-BC48-A954-76E797F65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0638" y="2826567"/>
            <a:ext cx="3903274" cy="217255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A4586950-88C8-8D46-BC44-F7F4F8BB02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523" y="3270353"/>
            <a:ext cx="4142477" cy="133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294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F1EE5B-DF55-0341-8F40-49284DF5EC5C}"/>
              </a:ext>
            </a:extLst>
          </p:cNvPr>
          <p:cNvSpPr>
            <a:spLocks noGrp="1"/>
          </p:cNvSpPr>
          <p:nvPr>
            <p:ph type="title"/>
          </p:nvPr>
        </p:nvSpPr>
        <p:spPr/>
        <p:txBody>
          <a:bodyPr anchor="ctr"/>
          <a:lstStyle/>
          <a:p>
            <a:r>
              <a:rPr lang="en-US" b="1" dirty="0">
                <a:solidFill>
                  <a:srgbClr val="012D88"/>
                </a:solidFill>
                <a:latin typeface="Lato" panose="020F0502020204030203" pitchFamily="34" charset="77"/>
              </a:rPr>
              <a:t>FD&amp;C Food Colorants</a:t>
            </a:r>
          </a:p>
        </p:txBody>
      </p:sp>
      <p:pic>
        <p:nvPicPr>
          <p:cNvPr id="6" name="Picture 5" descr="Table&#10;&#10;Description automatically generated">
            <a:extLst>
              <a:ext uri="{FF2B5EF4-FFF2-40B4-BE49-F238E27FC236}">
                <a16:creationId xmlns:a16="http://schemas.microsoft.com/office/drawing/2014/main" id="{AB54ADF3-469C-BA4B-B66C-8786ADA9228A}"/>
              </a:ext>
            </a:extLst>
          </p:cNvPr>
          <p:cNvPicPr>
            <a:picLocks noChangeAspect="1"/>
          </p:cNvPicPr>
          <p:nvPr/>
        </p:nvPicPr>
        <p:blipFill>
          <a:blip r:embed="rId3"/>
          <a:stretch>
            <a:fillRect/>
          </a:stretch>
        </p:blipFill>
        <p:spPr>
          <a:xfrm>
            <a:off x="4742223" y="1444532"/>
            <a:ext cx="3397733" cy="4255105"/>
          </a:xfrm>
          <a:prstGeom prst="rect">
            <a:avLst/>
          </a:prstGeom>
        </p:spPr>
      </p:pic>
      <p:pic>
        <p:nvPicPr>
          <p:cNvPr id="2052" name="Picture 4">
            <a:extLst>
              <a:ext uri="{FF2B5EF4-FFF2-40B4-BE49-F238E27FC236}">
                <a16:creationId xmlns:a16="http://schemas.microsoft.com/office/drawing/2014/main" id="{26FC0A66-9C10-D847-B369-873160DFF3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598" y="1480696"/>
            <a:ext cx="1237569" cy="14348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A17800B-36E9-3946-B65F-5B0859E16035}"/>
              </a:ext>
            </a:extLst>
          </p:cNvPr>
          <p:cNvSpPr txBox="1"/>
          <p:nvPr/>
        </p:nvSpPr>
        <p:spPr>
          <a:xfrm>
            <a:off x="3130224" y="5767556"/>
            <a:ext cx="2883553" cy="461665"/>
          </a:xfrm>
          <a:prstGeom prst="rect">
            <a:avLst/>
          </a:prstGeom>
          <a:noFill/>
        </p:spPr>
        <p:txBody>
          <a:bodyPr wrap="square" rtlCol="0">
            <a:spAutoFit/>
          </a:bodyPr>
          <a:lstStyle/>
          <a:p>
            <a:pPr algn="ctr"/>
            <a:r>
              <a:rPr lang="en-US" sz="1200" dirty="0">
                <a:latin typeface="Lato Light" panose="020F0302020204030203" pitchFamily="34" charset="77"/>
              </a:rPr>
              <a:t>Images from</a:t>
            </a:r>
          </a:p>
          <a:p>
            <a:pPr algn="ctr"/>
            <a:r>
              <a:rPr lang="en-US" sz="1200" dirty="0" err="1">
                <a:latin typeface="Lato Light" panose="020F0302020204030203" pitchFamily="34" charset="77"/>
              </a:rPr>
              <a:t>idsgn.org</a:t>
            </a:r>
            <a:r>
              <a:rPr lang="en-US" sz="1200" dirty="0">
                <a:latin typeface="Lato Light" panose="020F0302020204030203" pitchFamily="34" charset="77"/>
              </a:rPr>
              <a:t>/posts/an-edible-color-palette/</a:t>
            </a:r>
          </a:p>
        </p:txBody>
      </p:sp>
      <p:pic>
        <p:nvPicPr>
          <p:cNvPr id="2054" name="Picture 6" descr="FD&amp;C Blue No. 2">
            <a:extLst>
              <a:ext uri="{FF2B5EF4-FFF2-40B4-BE49-F238E27FC236}">
                <a16:creationId xmlns:a16="http://schemas.microsoft.com/office/drawing/2014/main" id="{666C9971-3176-CB4C-A03B-581E17DBE6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315" y="1476791"/>
            <a:ext cx="1237568" cy="14348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D&amp;C Green No. 3">
            <a:extLst>
              <a:ext uri="{FF2B5EF4-FFF2-40B4-BE49-F238E27FC236}">
                <a16:creationId xmlns:a16="http://schemas.microsoft.com/office/drawing/2014/main" id="{3DBBA432-8461-1C40-826D-4318C2D3F4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8556" y="1486264"/>
            <a:ext cx="1237568" cy="143486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D&amp;C Yellow No. 5">
            <a:extLst>
              <a:ext uri="{FF2B5EF4-FFF2-40B4-BE49-F238E27FC236}">
                <a16:creationId xmlns:a16="http://schemas.microsoft.com/office/drawing/2014/main" id="{C3BCE1FE-FD7D-3345-8BAA-D9052B6A69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5314" y="2978650"/>
            <a:ext cx="1237569" cy="143486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D&amp;C Yellow No. 6 (Photo: mjm, Flickr)">
            <a:extLst>
              <a:ext uri="{FF2B5EF4-FFF2-40B4-BE49-F238E27FC236}">
                <a16:creationId xmlns:a16="http://schemas.microsoft.com/office/drawing/2014/main" id="{C712D43A-69D0-0E4A-82ED-2AC10344FC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7830" y="2980428"/>
            <a:ext cx="1237570" cy="143486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D&amp;C Red No. 3">
            <a:extLst>
              <a:ext uri="{FF2B5EF4-FFF2-40B4-BE49-F238E27FC236}">
                <a16:creationId xmlns:a16="http://schemas.microsoft.com/office/drawing/2014/main" id="{9637C8EB-9C7B-BB48-AA7F-466EFC4319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5313" y="4462852"/>
            <a:ext cx="1237570" cy="143486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FD&amp;C Red No. 40">
            <a:extLst>
              <a:ext uri="{FF2B5EF4-FFF2-40B4-BE49-F238E27FC236}">
                <a16:creationId xmlns:a16="http://schemas.microsoft.com/office/drawing/2014/main" id="{03C5ACE2-9268-0248-A8AD-8CFE5C68CE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98556" y="4462854"/>
            <a:ext cx="1237569" cy="1434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887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1EE8E5-E7D2-E24C-BF73-4392F2022DEC}"/>
              </a:ext>
            </a:extLst>
          </p:cNvPr>
          <p:cNvSpPr>
            <a:spLocks noGrp="1"/>
          </p:cNvSpPr>
          <p:nvPr>
            <p:ph type="title"/>
          </p:nvPr>
        </p:nvSpPr>
        <p:spPr/>
        <p:txBody>
          <a:bodyPr anchor="ctr"/>
          <a:lstStyle/>
          <a:p>
            <a:r>
              <a:rPr lang="en-US" b="1" dirty="0">
                <a:solidFill>
                  <a:srgbClr val="012D88"/>
                </a:solidFill>
                <a:latin typeface="Lato" panose="020F0502020204030203" pitchFamily="34" charset="77"/>
              </a:rPr>
              <a:t>Natural Dyes</a:t>
            </a:r>
          </a:p>
        </p:txBody>
      </p:sp>
      <p:pic>
        <p:nvPicPr>
          <p:cNvPr id="7" name="Picture 2">
            <a:extLst>
              <a:ext uri="{FF2B5EF4-FFF2-40B4-BE49-F238E27FC236}">
                <a16:creationId xmlns:a16="http://schemas.microsoft.com/office/drawing/2014/main" id="{E116040F-2828-A848-B159-0C84840BB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1292" y="1419393"/>
            <a:ext cx="6337605" cy="43097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orphyrophora hamelii (female), Arazaph, 2011.09.26 (22)">
            <a:extLst>
              <a:ext uri="{FF2B5EF4-FFF2-40B4-BE49-F238E27FC236}">
                <a16:creationId xmlns:a16="http://schemas.microsoft.com/office/drawing/2014/main" id="{3B34072B-862E-1240-9DAA-150E788017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671" y="3926147"/>
            <a:ext cx="3933022" cy="262338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303A37E9-1403-0E4F-A417-515D90E326E9}"/>
              </a:ext>
            </a:extLst>
          </p:cNvPr>
          <p:cNvCxnSpPr/>
          <p:nvPr/>
        </p:nvCxnSpPr>
        <p:spPr>
          <a:xfrm flipH="1">
            <a:off x="4142341" y="3260994"/>
            <a:ext cx="1322024" cy="1476260"/>
          </a:xfrm>
          <a:prstGeom prst="straightConnector1">
            <a:avLst/>
          </a:prstGeom>
          <a:ln w="2127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69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22" presetClass="entr" presetSubtype="1" fill="hold" nodeType="withEffect">
                                  <p:stCondLst>
                                    <p:cond delay="100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35"/>
          <p:cNvPicPr preferRelativeResize="0"/>
          <p:nvPr/>
        </p:nvPicPr>
        <p:blipFill rotWithShape="1">
          <a:blip r:embed="rId3">
            <a:alphaModFix/>
          </a:blip>
          <a:srcRect t="17395" r="1972" b="859"/>
          <a:stretch/>
        </p:blipFill>
        <p:spPr>
          <a:xfrm>
            <a:off x="1884188" y="1805343"/>
            <a:ext cx="5269647" cy="4175909"/>
          </a:xfrm>
          <a:prstGeom prst="rect">
            <a:avLst/>
          </a:prstGeom>
          <a:noFill/>
          <a:ln>
            <a:noFill/>
          </a:ln>
        </p:spPr>
      </p:pic>
      <p:sp>
        <p:nvSpPr>
          <p:cNvPr id="191" name="Google Shape;191;p35"/>
          <p:cNvSpPr txBox="1">
            <a:spLocks noGrp="1"/>
          </p:cNvSpPr>
          <p:nvPr>
            <p:ph type="title"/>
          </p:nvPr>
        </p:nvSpPr>
        <p:spPr>
          <a:xfrm>
            <a:off x="542850" y="0"/>
            <a:ext cx="8058300" cy="1337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1"/>
              </a:buClr>
              <a:buSzPts val="3600"/>
              <a:buFont typeface="PT Sans"/>
              <a:buNone/>
            </a:pPr>
            <a:r>
              <a:rPr lang="en-US" b="1" dirty="0">
                <a:solidFill>
                  <a:srgbClr val="012D88"/>
                </a:solidFill>
                <a:latin typeface="Lato" panose="020F0502020204030203" pitchFamily="34" charset="77"/>
              </a:rPr>
              <a:t>Understanding Food Labels</a:t>
            </a:r>
            <a:endParaRPr b="1" dirty="0">
              <a:solidFill>
                <a:srgbClr val="012D88"/>
              </a:solidFill>
              <a:latin typeface="Lato" panose="020F0502020204030203" pitchFamily="34" charset="77"/>
            </a:endParaRPr>
          </a:p>
        </p:txBody>
      </p:sp>
      <p:grpSp>
        <p:nvGrpSpPr>
          <p:cNvPr id="2" name="Group 1">
            <a:extLst>
              <a:ext uri="{FF2B5EF4-FFF2-40B4-BE49-F238E27FC236}">
                <a16:creationId xmlns:a16="http://schemas.microsoft.com/office/drawing/2014/main" id="{0230BB7B-F49E-DD4A-AD5A-03C09ADCEE11}"/>
              </a:ext>
            </a:extLst>
          </p:cNvPr>
          <p:cNvGrpSpPr/>
          <p:nvPr/>
        </p:nvGrpSpPr>
        <p:grpSpPr>
          <a:xfrm>
            <a:off x="1621344" y="3871525"/>
            <a:ext cx="6194852" cy="2317990"/>
            <a:chOff x="269350" y="1867266"/>
            <a:chExt cx="8516308" cy="3541714"/>
          </a:xfrm>
        </p:grpSpPr>
        <p:pic>
          <p:nvPicPr>
            <p:cNvPr id="4098" name="Picture 2">
              <a:extLst>
                <a:ext uri="{FF2B5EF4-FFF2-40B4-BE49-F238E27FC236}">
                  <a16:creationId xmlns:a16="http://schemas.microsoft.com/office/drawing/2014/main" id="{57612ABB-24EE-604F-908D-94EC5FF4B0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277" r="24704"/>
            <a:stretch/>
          </p:blipFill>
          <p:spPr bwMode="auto">
            <a:xfrm>
              <a:off x="269350" y="1867266"/>
              <a:ext cx="1806923" cy="35417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5E612D30-230F-C248-B84E-2506C0C9C5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6273" y="2348787"/>
              <a:ext cx="6709385" cy="25987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4EDEB22B-DD02-6145-9C01-D4316D63CCF7}"/>
              </a:ext>
            </a:extLst>
          </p:cNvPr>
          <p:cNvGrpSpPr/>
          <p:nvPr/>
        </p:nvGrpSpPr>
        <p:grpSpPr>
          <a:xfrm>
            <a:off x="1269840" y="1719370"/>
            <a:ext cx="6897860" cy="2080165"/>
            <a:chOff x="1269840" y="1741142"/>
            <a:chExt cx="6897860" cy="2080165"/>
          </a:xfrm>
        </p:grpSpPr>
        <p:pic>
          <p:nvPicPr>
            <p:cNvPr id="1026" name="Picture 2">
              <a:extLst>
                <a:ext uri="{FF2B5EF4-FFF2-40B4-BE49-F238E27FC236}">
                  <a16:creationId xmlns:a16="http://schemas.microsoft.com/office/drawing/2014/main" id="{49FB835B-A4FD-E94D-B0EB-824938DEF94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809" r="13809"/>
            <a:stretch/>
          </p:blipFill>
          <p:spPr bwMode="auto">
            <a:xfrm>
              <a:off x="1269840" y="1741142"/>
              <a:ext cx="1505643" cy="20801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CB0A175-B79C-FE42-9050-BEFD3BEB350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7143" b="36825"/>
            <a:stretch/>
          </p:blipFill>
          <p:spPr bwMode="auto">
            <a:xfrm>
              <a:off x="2775483" y="2079380"/>
              <a:ext cx="5392217" cy="1403689"/>
            </a:xfrm>
            <a:prstGeom prst="rect">
              <a:avLst/>
            </a:prstGeom>
            <a:noFill/>
            <a:extLst>
              <a:ext uri="{909E8E84-426E-40DD-AFC4-6F175D3DCCD1}">
                <a14:hiddenFill xmlns:a14="http://schemas.microsoft.com/office/drawing/2010/main">
                  <a:solidFill>
                    <a:srgbClr val="FFFFFF"/>
                  </a:solidFill>
                </a14:hiddenFill>
              </a:ext>
            </a:extLst>
          </p:spPr>
        </p:pic>
      </p:grpSp>
      <p:sp>
        <p:nvSpPr>
          <p:cNvPr id="192" name="Google Shape;192;p35"/>
          <p:cNvSpPr txBox="1"/>
          <p:nvPr/>
        </p:nvSpPr>
        <p:spPr>
          <a:xfrm>
            <a:off x="540883" y="1079807"/>
            <a:ext cx="8060267"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400" b="0" i="0" u="none" strike="noStrike" cap="none" dirty="0">
                <a:solidFill>
                  <a:srgbClr val="000000"/>
                </a:solidFill>
                <a:latin typeface="Lato" panose="020F0502020204030203" pitchFamily="34" charset="77"/>
                <a:sym typeface="Arial"/>
              </a:rPr>
              <a:t>Certain colors are created using a combination of dyes.</a:t>
            </a:r>
            <a:endParaRPr sz="2400" b="0" i="0" u="none" strike="noStrike" cap="none" dirty="0">
              <a:solidFill>
                <a:srgbClr val="000000"/>
              </a:solidFill>
              <a:latin typeface="Lato" panose="020F0502020204030203" pitchFamily="34" charset="77"/>
              <a:sym typeface="Arial"/>
            </a:endParaRPr>
          </a:p>
        </p:txBody>
      </p:sp>
    </p:spTree>
    <p:extLst>
      <p:ext uri="{BB962C8B-B14F-4D97-AF65-F5344CB8AC3E}">
        <p14:creationId xmlns:p14="http://schemas.microsoft.com/office/powerpoint/2010/main" val="215972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44" descr="_DSC48242.pdf"/>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6879" y="1673707"/>
            <a:ext cx="5859698" cy="3954485"/>
          </a:xfrm>
          <a:prstGeom prst="rect">
            <a:avLst/>
          </a:prstGeom>
          <a:noFill/>
          <a:ln>
            <a:noFill/>
          </a:ln>
        </p:spPr>
      </p:pic>
      <p:sp>
        <p:nvSpPr>
          <p:cNvPr id="181" name="Google Shape;181;p44"/>
          <p:cNvSpPr txBox="1">
            <a:spLocks noGrp="1"/>
          </p:cNvSpPr>
          <p:nvPr>
            <p:ph type="title"/>
          </p:nvPr>
        </p:nvSpPr>
        <p:spPr>
          <a:xfrm>
            <a:off x="548640" y="107576"/>
            <a:ext cx="8042911" cy="133695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4800"/>
              <a:buFont typeface="PT Sans"/>
              <a:buNone/>
            </a:pPr>
            <a:r>
              <a:rPr lang="en-US" sz="4800" b="1" dirty="0">
                <a:solidFill>
                  <a:srgbClr val="012D88"/>
                </a:solidFill>
                <a:latin typeface="Lato" panose="020F0502020204030203" pitchFamily="34" charset="77"/>
              </a:rPr>
              <a:t>EDVOTEK</a:t>
            </a:r>
            <a:br>
              <a:rPr lang="en-US" sz="4800" b="1" dirty="0">
                <a:solidFill>
                  <a:srgbClr val="012D88"/>
                </a:solidFill>
                <a:latin typeface="Lato" panose="020F0502020204030203" pitchFamily="34" charset="77"/>
              </a:rPr>
            </a:br>
            <a:r>
              <a:rPr lang="en-US" sz="2400" dirty="0">
                <a:solidFill>
                  <a:srgbClr val="012D88"/>
                </a:solidFill>
                <a:latin typeface="Lato" panose="020F0502020204030203" pitchFamily="34" charset="77"/>
              </a:rPr>
              <a:t>The </a:t>
            </a:r>
            <a:r>
              <a:rPr lang="en-US" sz="2400" b="1" dirty="0">
                <a:solidFill>
                  <a:srgbClr val="012D88"/>
                </a:solidFill>
                <a:latin typeface="Lato" panose="020F0502020204030203" pitchFamily="34" charset="77"/>
              </a:rPr>
              <a:t>Biotechnology Education</a:t>
            </a:r>
            <a:r>
              <a:rPr lang="en-US" sz="2400" dirty="0">
                <a:solidFill>
                  <a:srgbClr val="012D88"/>
                </a:solidFill>
                <a:latin typeface="Lato" panose="020F0502020204030203" pitchFamily="34" charset="77"/>
              </a:rPr>
              <a:t> Company</a:t>
            </a:r>
            <a:endParaRPr dirty="0">
              <a:solidFill>
                <a:srgbClr val="012D88"/>
              </a:solidFill>
              <a:latin typeface="Lato" panose="020F0502020204030203" pitchFamily="34" charset="77"/>
            </a:endParaRPr>
          </a:p>
        </p:txBody>
      </p:sp>
      <p:sp>
        <p:nvSpPr>
          <p:cNvPr id="183" name="Google Shape;183;p44"/>
          <p:cNvSpPr txBox="1"/>
          <p:nvPr/>
        </p:nvSpPr>
        <p:spPr>
          <a:xfrm>
            <a:off x="1791174" y="5336466"/>
            <a:ext cx="5561651"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12D88"/>
                </a:solidFill>
                <a:latin typeface="Lato" panose="020F0502020204030203" pitchFamily="34" charset="77"/>
                <a:ea typeface="PT Sans"/>
                <a:cs typeface="PT Sans"/>
                <a:sym typeface="PT Sans"/>
              </a:rPr>
              <a:t>Celebrating OVER 30 years </a:t>
            </a: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12D88"/>
                </a:solidFill>
                <a:latin typeface="Lato" panose="020F0502020204030203" pitchFamily="34" charset="77"/>
                <a:ea typeface="PT Sans"/>
                <a:cs typeface="PT Sans"/>
                <a:sym typeface="PT Sans"/>
              </a:rPr>
              <a:t>of science education!</a:t>
            </a:r>
            <a:endParaRPr sz="1800" b="0" i="0" u="none" strike="noStrike" cap="none" dirty="0">
              <a:solidFill>
                <a:srgbClr val="012D88"/>
              </a:solidFill>
              <a:latin typeface="Lato" panose="020F0502020204030203" pitchFamily="34" charset="77"/>
              <a:ea typeface="PT Sans"/>
              <a:cs typeface="PT Sans"/>
              <a:sym typeface="PT Sans"/>
            </a:endParaRPr>
          </a:p>
        </p:txBody>
      </p:sp>
      <p:pic>
        <p:nvPicPr>
          <p:cNvPr id="3" name="Picture 2" descr="A picture containing drawing, device&#10;&#10;Description automatically generated">
            <a:extLst>
              <a:ext uri="{FF2B5EF4-FFF2-40B4-BE49-F238E27FC236}">
                <a16:creationId xmlns:a16="http://schemas.microsoft.com/office/drawing/2014/main" id="{163DB11E-B87D-B543-A302-3AAF24374B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60011" y="2414227"/>
            <a:ext cx="3683854" cy="2473445"/>
          </a:xfrm>
          <a:prstGeom prst="rect">
            <a:avLst/>
          </a:prstGeom>
        </p:spPr>
      </p:pic>
    </p:spTree>
    <p:extLst>
      <p:ext uri="{BB962C8B-B14F-4D97-AF65-F5344CB8AC3E}">
        <p14:creationId xmlns:p14="http://schemas.microsoft.com/office/powerpoint/2010/main" val="3799597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lstStyle/>
          <a:p>
            <a:r>
              <a:rPr lang="en-US" b="1" dirty="0">
                <a:solidFill>
                  <a:srgbClr val="012D88"/>
                </a:solidFill>
                <a:latin typeface="Lato" panose="020F0502020204030203" pitchFamily="34" charset="77"/>
                <a:ea typeface="Century Gothic" panose="020B0502020202020204" pitchFamily="34" charset="-128"/>
              </a:rPr>
              <a:t>Summary of Electrophoresis</a:t>
            </a:r>
          </a:p>
        </p:txBody>
      </p:sp>
      <p:pic>
        <p:nvPicPr>
          <p:cNvPr id="6" name="Google Shape;190;p45" descr="Flowchart-dyes-edit.jpg">
            <a:extLst>
              <a:ext uri="{FF2B5EF4-FFF2-40B4-BE49-F238E27FC236}">
                <a16:creationId xmlns:a16="http://schemas.microsoft.com/office/drawing/2014/main" id="{64A2B427-787D-DE47-8547-7C491ECE8A85}"/>
              </a:ext>
            </a:extLst>
          </p:cNvPr>
          <p:cNvPicPr preferRelativeResize="0">
            <a:picLocks/>
          </p:cNvPicPr>
          <p:nvPr/>
        </p:nvPicPr>
        <p:blipFill rotWithShape="1">
          <a:blip r:embed="rId3" cstate="screen">
            <a:alphaModFix/>
            <a:extLst>
              <a:ext uri="{28A0092B-C50C-407E-A947-70E740481C1C}">
                <a14:useLocalDpi xmlns:a14="http://schemas.microsoft.com/office/drawing/2010/main"/>
              </a:ext>
            </a:extLst>
          </a:blip>
          <a:srcRect t="-74" b="-202"/>
          <a:stretch/>
        </p:blipFill>
        <p:spPr>
          <a:xfrm>
            <a:off x="253856" y="1343343"/>
            <a:ext cx="8636289" cy="3975311"/>
          </a:xfrm>
          <a:prstGeom prst="rect">
            <a:avLst/>
          </a:prstGeom>
          <a:noFill/>
          <a:ln w="9525" cap="flat" cmpd="sng">
            <a:solidFill>
              <a:schemeClr val="lt1"/>
            </a:solidFill>
            <a:prstDash val="solid"/>
            <a:round/>
            <a:headEnd type="none" w="sm" len="sm"/>
            <a:tailEnd type="none" w="sm" len="sm"/>
          </a:ln>
        </p:spPr>
      </p:pic>
    </p:spTree>
    <p:extLst>
      <p:ext uri="{BB962C8B-B14F-4D97-AF65-F5344CB8AC3E}">
        <p14:creationId xmlns:p14="http://schemas.microsoft.com/office/powerpoint/2010/main" val="4261437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8" y="196422"/>
            <a:ext cx="8214819" cy="1162050"/>
          </a:xfrm>
        </p:spPr>
        <p:txBody>
          <a:bodyPr anchor="ctr"/>
          <a:lstStyle/>
          <a:p>
            <a:r>
              <a:rPr lang="en-US" b="1" dirty="0">
                <a:solidFill>
                  <a:srgbClr val="012D88"/>
                </a:solidFill>
                <a:latin typeface="Lato" panose="020F0502020204030203" pitchFamily="34" charset="77"/>
                <a:ea typeface="Century Gothic" panose="020B0502020202020204" pitchFamily="34" charset="-128"/>
              </a:rPr>
              <a:t>Electrophoresis </a:t>
            </a:r>
            <a:br>
              <a:rPr lang="en-US" b="1" dirty="0">
                <a:solidFill>
                  <a:srgbClr val="012D88"/>
                </a:solidFill>
                <a:latin typeface="Lato" panose="020F0502020204030203" pitchFamily="34" charset="77"/>
                <a:ea typeface="Century Gothic" panose="020B0502020202020204" pitchFamily="34" charset="-128"/>
              </a:rPr>
            </a:br>
            <a:r>
              <a:rPr lang="en-US" b="1" dirty="0">
                <a:solidFill>
                  <a:srgbClr val="012D88"/>
                </a:solidFill>
                <a:latin typeface="Lato" panose="020F0502020204030203" pitchFamily="34" charset="77"/>
                <a:ea typeface="Century Gothic" panose="020B0502020202020204" pitchFamily="34" charset="-128"/>
              </a:rPr>
              <a:t>Separates Dyes By Charge</a:t>
            </a:r>
          </a:p>
        </p:txBody>
      </p:sp>
      <p:sp>
        <p:nvSpPr>
          <p:cNvPr id="3" name="Content Placeholder 2"/>
          <p:cNvSpPr>
            <a:spLocks noGrp="1"/>
          </p:cNvSpPr>
          <p:nvPr>
            <p:ph type="body" idx="1"/>
          </p:nvPr>
        </p:nvSpPr>
        <p:spPr>
          <a:xfrm>
            <a:off x="533398" y="1693483"/>
            <a:ext cx="4079545" cy="3889613"/>
          </a:xfrm>
        </p:spPr>
        <p:txBody>
          <a:bodyPr anchor="ctr">
            <a:noAutofit/>
          </a:bodyPr>
          <a:lstStyle/>
          <a:p>
            <a:pPr algn="l">
              <a:buFont typeface="Arial" panose="020B0604020202020204" pitchFamily="34" charset="0"/>
              <a:buChar char="•"/>
            </a:pPr>
            <a:r>
              <a:rPr lang="en-US" sz="2000" dirty="0">
                <a:latin typeface="Lato" panose="020F0502020204030203" pitchFamily="34" charset="77"/>
                <a:ea typeface="Century Gothic" panose="020B0502020202020204" pitchFamily="34" charset="-128"/>
              </a:rPr>
              <a:t>The samples are loaded into the gel, and an electrical current is passed through the gel. </a:t>
            </a:r>
          </a:p>
          <a:p>
            <a:pPr algn="l">
              <a:buFont typeface="Arial" panose="020B0604020202020204" pitchFamily="34" charset="0"/>
              <a:buChar char="•"/>
            </a:pPr>
            <a:r>
              <a:rPr lang="en-US" sz="2000" dirty="0">
                <a:latin typeface="Lato" panose="020F0502020204030203" pitchFamily="34" charset="77"/>
                <a:ea typeface="Century Gothic" panose="020B0502020202020204" pitchFamily="34" charset="-128"/>
              </a:rPr>
              <a:t>The current drives the negatively charged dyes through the gel towards the positive electrode, and positively charged dyes to the negative electrode.</a:t>
            </a:r>
          </a:p>
          <a:p>
            <a:pPr algn="l">
              <a:buFont typeface="Arial" panose="020B0604020202020204" pitchFamily="34" charset="0"/>
              <a:buChar char="•"/>
            </a:pPr>
            <a:r>
              <a:rPr lang="en-US" sz="2000" dirty="0">
                <a:latin typeface="Lato" panose="020F0502020204030203" pitchFamily="34" charset="77"/>
              </a:rPr>
              <a:t>The dyes separate into distinct zones based on their charge.  </a:t>
            </a:r>
            <a:endParaRPr lang="en-US" sz="2000" dirty="0"/>
          </a:p>
        </p:txBody>
      </p:sp>
      <p:sp>
        <p:nvSpPr>
          <p:cNvPr id="12" name="Rectangle 11"/>
          <p:cNvSpPr/>
          <p:nvPr/>
        </p:nvSpPr>
        <p:spPr>
          <a:xfrm>
            <a:off x="6362700" y="1447800"/>
            <a:ext cx="609600" cy="152400"/>
          </a:xfrm>
          <a:prstGeom prst="rect">
            <a:avLst/>
          </a:prstGeom>
          <a:solidFill>
            <a:schemeClr val="bg1">
              <a:lumMod val="95000"/>
              <a:lumOff val="5000"/>
            </a:schemeClr>
          </a:solidFill>
          <a:ln>
            <a:solidFill>
              <a:schemeClr val="bg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3" name="Picture 32" descr="A screenshot of a cell phone&#10;&#10;Description automatically generated">
            <a:extLst>
              <a:ext uri="{FF2B5EF4-FFF2-40B4-BE49-F238E27FC236}">
                <a16:creationId xmlns:a16="http://schemas.microsoft.com/office/drawing/2014/main" id="{3E3941ED-7C2B-4E4A-94D9-96C1004C77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5777" y="1731367"/>
            <a:ext cx="3527612" cy="3813844"/>
          </a:xfrm>
          <a:prstGeom prst="rect">
            <a:avLst/>
          </a:prstGeom>
        </p:spPr>
      </p:pic>
      <p:sp>
        <p:nvSpPr>
          <p:cNvPr id="34" name="Up Arrow 33">
            <a:extLst>
              <a:ext uri="{FF2B5EF4-FFF2-40B4-BE49-F238E27FC236}">
                <a16:creationId xmlns:a16="http://schemas.microsoft.com/office/drawing/2014/main" id="{542633D1-1969-1A49-9F26-FC4FEF16CEEE}"/>
              </a:ext>
            </a:extLst>
          </p:cNvPr>
          <p:cNvSpPr/>
          <p:nvPr/>
        </p:nvSpPr>
        <p:spPr>
          <a:xfrm>
            <a:off x="6264088" y="2232212"/>
            <a:ext cx="510989" cy="1196788"/>
          </a:xfrm>
          <a:prstGeom prst="upArrow">
            <a:avLst/>
          </a:prstGeom>
          <a:gradFill>
            <a:gsLst>
              <a:gs pos="0">
                <a:schemeClr val="accent6">
                  <a:lumMod val="60000"/>
                  <a:lumOff val="40000"/>
                </a:schemeClr>
              </a:gs>
              <a:gs pos="99000">
                <a:schemeClr val="accent6"/>
              </a:gs>
            </a:gsLst>
            <a:lin ang="16200000" scaled="0"/>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5" name="Down Arrow 34">
            <a:extLst>
              <a:ext uri="{FF2B5EF4-FFF2-40B4-BE49-F238E27FC236}">
                <a16:creationId xmlns:a16="http://schemas.microsoft.com/office/drawing/2014/main" id="{2ADCE8BB-B011-3241-80DE-5F3AA052C135}"/>
              </a:ext>
            </a:extLst>
          </p:cNvPr>
          <p:cNvSpPr/>
          <p:nvPr/>
        </p:nvSpPr>
        <p:spPr>
          <a:xfrm>
            <a:off x="6264088" y="3956739"/>
            <a:ext cx="510989" cy="1196788"/>
          </a:xfrm>
          <a:prstGeom prst="downArrow">
            <a:avLst/>
          </a:prstGeom>
          <a:gradFill>
            <a:gsLst>
              <a:gs pos="0">
                <a:schemeClr val="tx1">
                  <a:lumMod val="95000"/>
                  <a:lumOff val="5000"/>
                </a:schemeClr>
              </a:gs>
              <a:gs pos="99000">
                <a:schemeClr val="tx1">
                  <a:lumMod val="65000"/>
                  <a:lumOff val="35000"/>
                </a:schemeClr>
              </a:gs>
            </a:gsLst>
            <a:lin ang="16200000" scaled="0"/>
          </a:gra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Plus 37">
            <a:extLst>
              <a:ext uri="{FF2B5EF4-FFF2-40B4-BE49-F238E27FC236}">
                <a16:creationId xmlns:a16="http://schemas.microsoft.com/office/drawing/2014/main" id="{C3408E86-67EE-B343-8EE5-38CE2F6B9FCE}"/>
              </a:ext>
            </a:extLst>
          </p:cNvPr>
          <p:cNvSpPr/>
          <p:nvPr/>
        </p:nvSpPr>
        <p:spPr>
          <a:xfrm>
            <a:off x="6217024" y="5503691"/>
            <a:ext cx="609600" cy="609600"/>
          </a:xfrm>
          <a:prstGeom prst="mathPlus">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10FBA672-81F9-3B41-9487-9D5F8058C932}"/>
              </a:ext>
            </a:extLst>
          </p:cNvPr>
          <p:cNvSpPr/>
          <p:nvPr/>
        </p:nvSpPr>
        <p:spPr>
          <a:xfrm>
            <a:off x="6515100" y="1600200"/>
            <a:ext cx="609600" cy="152400"/>
          </a:xfrm>
          <a:prstGeom prst="rect">
            <a:avLst/>
          </a:prstGeom>
          <a:solidFill>
            <a:schemeClr val="bg1">
              <a:lumMod val="95000"/>
              <a:lumOff val="5000"/>
            </a:schemeClr>
          </a:solidFill>
          <a:ln>
            <a:solidFill>
              <a:schemeClr val="bg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E5EEAE2-A378-C345-BA6C-4F159FDDA3ED}"/>
              </a:ext>
            </a:extLst>
          </p:cNvPr>
          <p:cNvSpPr/>
          <p:nvPr/>
        </p:nvSpPr>
        <p:spPr>
          <a:xfrm>
            <a:off x="6264088" y="1600200"/>
            <a:ext cx="555812" cy="152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 name="Picture 10" descr="A screenshot of a cell phone&#10;&#10;Description automatically generated">
            <a:extLst>
              <a:ext uri="{FF2B5EF4-FFF2-40B4-BE49-F238E27FC236}">
                <a16:creationId xmlns:a16="http://schemas.microsoft.com/office/drawing/2014/main" id="{1286E4FF-9B95-1D4C-881D-9E262A70B0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813"/>
          <a:stretch/>
        </p:blipFill>
        <p:spPr>
          <a:xfrm>
            <a:off x="4755181" y="2029005"/>
            <a:ext cx="3534782" cy="3515863"/>
          </a:xfrm>
          <a:prstGeom prst="rect">
            <a:avLst/>
          </a:prstGeom>
        </p:spPr>
      </p:pic>
    </p:spTree>
    <p:extLst>
      <p:ext uri="{BB962C8B-B14F-4D97-AF65-F5344CB8AC3E}">
        <p14:creationId xmlns:p14="http://schemas.microsoft.com/office/powerpoint/2010/main" val="346570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5"/>
          <p:cNvSpPr txBox="1">
            <a:spLocks noGrp="1"/>
          </p:cNvSpPr>
          <p:nvPr>
            <p:ph type="title"/>
          </p:nvPr>
        </p:nvSpPr>
        <p:spPr>
          <a:xfrm>
            <a:off x="549275" y="14439"/>
            <a:ext cx="8042276" cy="133695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1"/>
              </a:buClr>
              <a:buSzPts val="3600"/>
              <a:buFont typeface="PT Sans"/>
              <a:buNone/>
            </a:pPr>
            <a:r>
              <a:rPr lang="en-US" b="1" dirty="0">
                <a:solidFill>
                  <a:srgbClr val="012D88"/>
                </a:solidFill>
                <a:latin typeface="Lato" panose="020F0502020204030203" pitchFamily="34" charset="77"/>
              </a:rPr>
              <a:t>TruBlu2</a:t>
            </a:r>
            <a:r>
              <a:rPr lang="en-US" b="1" baseline="30000" dirty="0">
                <a:solidFill>
                  <a:srgbClr val="012D88"/>
                </a:solidFill>
                <a:latin typeface="Lato" panose="020F0502020204030203" pitchFamily="34" charset="77"/>
              </a:rPr>
              <a:t>™</a:t>
            </a:r>
            <a:r>
              <a:rPr lang="en-US" b="1" dirty="0">
                <a:solidFill>
                  <a:srgbClr val="012D88"/>
                </a:solidFill>
                <a:latin typeface="Lato" panose="020F0502020204030203" pitchFamily="34" charset="77"/>
              </a:rPr>
              <a:t> </a:t>
            </a:r>
            <a:r>
              <a:rPr lang="en-US" b="1" dirty="0" err="1">
                <a:solidFill>
                  <a:srgbClr val="012D88"/>
                </a:solidFill>
                <a:latin typeface="Lato" panose="020F0502020204030203" pitchFamily="34" charset="77"/>
              </a:rPr>
              <a:t>Bluelight</a:t>
            </a:r>
            <a:r>
              <a:rPr lang="en-US" b="1" dirty="0">
                <a:solidFill>
                  <a:srgbClr val="012D88"/>
                </a:solidFill>
                <a:latin typeface="Lato" panose="020F0502020204030203" pitchFamily="34" charset="77"/>
              </a:rPr>
              <a:t> Transilluminator</a:t>
            </a:r>
            <a:br>
              <a:rPr lang="en-US" b="1" dirty="0">
                <a:solidFill>
                  <a:srgbClr val="012D88"/>
                </a:solidFill>
                <a:latin typeface="Lato" panose="020F0502020204030203" pitchFamily="34" charset="77"/>
              </a:rPr>
            </a:br>
            <a:endParaRPr sz="1600" b="1" dirty="0">
              <a:solidFill>
                <a:srgbClr val="012D88"/>
              </a:solidFill>
              <a:latin typeface="Lato" panose="020F0502020204030203" pitchFamily="34" charset="77"/>
            </a:endParaRPr>
          </a:p>
        </p:txBody>
      </p:sp>
      <p:sp>
        <p:nvSpPr>
          <p:cNvPr id="405" name="Google Shape;405;p55"/>
          <p:cNvSpPr txBox="1"/>
          <p:nvPr/>
        </p:nvSpPr>
        <p:spPr>
          <a:xfrm>
            <a:off x="651650" y="961675"/>
            <a:ext cx="77283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0" i="0" u="none" strike="noStrike" cap="none" dirty="0">
                <a:solidFill>
                  <a:schemeClr val="dk1"/>
                </a:solidFill>
                <a:latin typeface="Noto Sans Symbols"/>
                <a:ea typeface="Noto Sans Symbols"/>
                <a:cs typeface="Noto Sans Symbols"/>
                <a:sym typeface="Noto Sans Symbols"/>
              </a:rPr>
              <a:t>•</a:t>
            </a:r>
            <a:r>
              <a:rPr lang="en-US" sz="1800" b="0" i="0" u="none" strike="noStrike" cap="none" dirty="0">
                <a:solidFill>
                  <a:schemeClr val="dk1"/>
                </a:solidFill>
                <a:latin typeface="PT Sans"/>
                <a:ea typeface="PT Sans"/>
                <a:cs typeface="PT Sans"/>
                <a:sym typeface="PT Sans"/>
              </a:rPr>
              <a:t> Option for blue or white light </a:t>
            </a:r>
            <a:r>
              <a:rPr lang="en-US" sz="1800" b="0" i="0" u="none" strike="noStrike" cap="none" dirty="0">
                <a:solidFill>
                  <a:schemeClr val="dk1"/>
                </a:solidFill>
                <a:latin typeface="Noto Sans Symbols"/>
                <a:ea typeface="Noto Sans Symbols"/>
                <a:cs typeface="Noto Sans Symbols"/>
                <a:sym typeface="Noto Sans Symbols"/>
              </a:rPr>
              <a:t>•</a:t>
            </a:r>
            <a:r>
              <a:rPr lang="en-US" sz="1800" b="0" i="0" u="none" strike="noStrike" cap="none" dirty="0">
                <a:solidFill>
                  <a:schemeClr val="dk1"/>
                </a:solidFill>
                <a:latin typeface="PT Sans"/>
                <a:ea typeface="PT Sans"/>
                <a:cs typeface="PT Sans"/>
                <a:sym typeface="PT Sans"/>
              </a:rPr>
              <a:t>   </a:t>
            </a:r>
            <a:endParaRPr dirty="0"/>
          </a:p>
          <a:p>
            <a:pPr marL="0" marR="0" lvl="0" indent="0" algn="ctr" rtl="0">
              <a:lnSpc>
                <a:spcPct val="100000"/>
              </a:lnSpc>
              <a:spcBef>
                <a:spcPts val="0"/>
              </a:spcBef>
              <a:spcAft>
                <a:spcPts val="0"/>
              </a:spcAft>
              <a:buNone/>
            </a:pPr>
            <a:r>
              <a:rPr lang="en-US" sz="1800" b="0" i="0" u="none" strike="noStrike" cap="none" dirty="0">
                <a:solidFill>
                  <a:schemeClr val="dk1"/>
                </a:solidFill>
                <a:latin typeface="Noto Sans Symbols"/>
                <a:ea typeface="Noto Sans Symbols"/>
                <a:cs typeface="Noto Sans Symbols"/>
                <a:sym typeface="Noto Sans Symbols"/>
              </a:rPr>
              <a:t>•</a:t>
            </a:r>
            <a:r>
              <a:rPr lang="en-US" sz="1800" b="0" i="0" u="none" strike="noStrike" cap="none" dirty="0">
                <a:solidFill>
                  <a:schemeClr val="dk1"/>
                </a:solidFill>
                <a:latin typeface="PT Sans"/>
                <a:ea typeface="PT Sans"/>
                <a:cs typeface="PT Sans"/>
                <a:sym typeface="PT Sans"/>
              </a:rPr>
              <a:t> Optimized for </a:t>
            </a:r>
            <a:r>
              <a:rPr lang="en-US" sz="1800" b="1" i="0" u="none" strike="noStrike" cap="none" dirty="0">
                <a:solidFill>
                  <a:srgbClr val="5E8804"/>
                </a:solidFill>
                <a:latin typeface="PT Sans"/>
                <a:ea typeface="PT Sans"/>
                <a:cs typeface="PT Sans"/>
                <a:sym typeface="PT Sans"/>
              </a:rPr>
              <a:t>SYBR® Safe </a:t>
            </a:r>
            <a:r>
              <a:rPr lang="en-US" sz="1800" b="0" i="0" u="none" strike="noStrike" cap="none" dirty="0">
                <a:solidFill>
                  <a:schemeClr val="dk1"/>
                </a:solidFill>
                <a:latin typeface="PT Sans"/>
                <a:ea typeface="PT Sans"/>
                <a:cs typeface="PT Sans"/>
                <a:sym typeface="PT Sans"/>
              </a:rPr>
              <a:t>stained gels</a:t>
            </a:r>
            <a:r>
              <a:rPr lang="en-US" sz="1800" b="0" i="0" u="none" strike="noStrike" cap="none" dirty="0">
                <a:solidFill>
                  <a:schemeClr val="dk1"/>
                </a:solidFill>
                <a:latin typeface="Noto Sans Symbols"/>
                <a:ea typeface="Noto Sans Symbols"/>
                <a:cs typeface="Noto Sans Symbols"/>
                <a:sym typeface="Noto Sans Symbols"/>
              </a:rPr>
              <a:t> •</a:t>
            </a:r>
            <a:r>
              <a:rPr lang="en-US" sz="1800" b="0" i="0" u="none" strike="noStrike" cap="none" dirty="0">
                <a:solidFill>
                  <a:schemeClr val="dk1"/>
                </a:solidFill>
                <a:latin typeface="PT Sans"/>
                <a:ea typeface="PT Sans"/>
                <a:cs typeface="PT Sans"/>
                <a:sym typeface="PT Sans"/>
              </a:rPr>
              <a:t> </a:t>
            </a:r>
            <a:endParaRPr sz="1800" b="0" i="0" u="none" strike="noStrike" cap="none" dirty="0">
              <a:solidFill>
                <a:schemeClr val="dk1"/>
              </a:solidFill>
              <a:latin typeface="Noto Sans Symbols"/>
              <a:ea typeface="Noto Sans Symbols"/>
              <a:cs typeface="Noto Sans Symbols"/>
              <a:sym typeface="Noto Sans Symbols"/>
            </a:endParaRPr>
          </a:p>
          <a:p>
            <a:pPr marL="0" marR="0" lvl="0" indent="0" algn="ctr" rtl="0">
              <a:lnSpc>
                <a:spcPct val="100000"/>
              </a:lnSpc>
              <a:spcBef>
                <a:spcPts val="0"/>
              </a:spcBef>
              <a:spcAft>
                <a:spcPts val="0"/>
              </a:spcAft>
              <a:buNone/>
            </a:pPr>
            <a:r>
              <a:rPr lang="en-US" sz="1800" b="0" i="0" u="none" strike="noStrike" cap="none" dirty="0">
                <a:solidFill>
                  <a:schemeClr val="dk1"/>
                </a:solidFill>
                <a:latin typeface="Noto Sans Symbols"/>
                <a:ea typeface="Noto Sans Symbols"/>
                <a:cs typeface="Noto Sans Symbols"/>
                <a:sym typeface="Noto Sans Symbols"/>
              </a:rPr>
              <a:t>•</a:t>
            </a:r>
            <a:r>
              <a:rPr lang="en-US" sz="1800" b="0" i="0" u="none" strike="noStrike" cap="none" dirty="0">
                <a:solidFill>
                  <a:schemeClr val="dk1"/>
                </a:solidFill>
                <a:latin typeface="PT Sans"/>
                <a:ea typeface="PT Sans"/>
                <a:cs typeface="PT Sans"/>
                <a:sym typeface="PT Sans"/>
              </a:rPr>
              <a:t> Large viewing area </a:t>
            </a:r>
            <a:r>
              <a:rPr lang="en-US" sz="1800" b="0" i="0" u="none" strike="noStrike" cap="none" dirty="0">
                <a:solidFill>
                  <a:schemeClr val="dk1"/>
                </a:solidFill>
                <a:latin typeface="Noto Sans Symbols"/>
                <a:ea typeface="Noto Sans Symbols"/>
                <a:cs typeface="Noto Sans Symbols"/>
                <a:sym typeface="Noto Sans Symbols"/>
              </a:rPr>
              <a:t>•</a:t>
            </a:r>
            <a:r>
              <a:rPr lang="en-US" sz="1800" b="0" i="0" u="none" strike="noStrike" cap="none" dirty="0">
                <a:solidFill>
                  <a:schemeClr val="dk1"/>
                </a:solidFill>
                <a:latin typeface="PT Sans"/>
                <a:ea typeface="PT Sans"/>
                <a:cs typeface="PT Sans"/>
                <a:sym typeface="PT Sans"/>
              </a:rPr>
              <a:t> No harmful UV </a:t>
            </a:r>
            <a:r>
              <a:rPr lang="en-US" sz="1800" b="0" i="0" u="none" strike="noStrike" cap="none" dirty="0">
                <a:solidFill>
                  <a:schemeClr val="dk1"/>
                </a:solidFill>
                <a:latin typeface="Noto Sans Symbols"/>
                <a:ea typeface="Noto Sans Symbols"/>
                <a:cs typeface="Noto Sans Symbols"/>
                <a:sym typeface="Noto Sans Symbols"/>
              </a:rPr>
              <a:t>•</a:t>
            </a:r>
            <a:r>
              <a:rPr lang="en-US" sz="1800" b="0" i="0" u="none" strike="noStrike" cap="none" dirty="0">
                <a:solidFill>
                  <a:schemeClr val="dk1"/>
                </a:solidFill>
                <a:latin typeface="PT Sans"/>
                <a:ea typeface="PT Sans"/>
                <a:cs typeface="PT Sans"/>
                <a:sym typeface="PT Sans"/>
              </a:rPr>
              <a:t> </a:t>
            </a:r>
            <a:endParaRPr sz="1800" b="0" i="0" u="none" strike="noStrike" cap="none" dirty="0">
              <a:solidFill>
                <a:schemeClr val="dk1"/>
              </a:solidFill>
              <a:latin typeface="PT Sans"/>
              <a:ea typeface="PT Sans"/>
              <a:cs typeface="PT Sans"/>
              <a:sym typeface="PT Sans"/>
            </a:endParaRPr>
          </a:p>
        </p:txBody>
      </p:sp>
      <p:pic>
        <p:nvPicPr>
          <p:cNvPr id="406" name="Google Shape;406;p55" descr="G:\My Drive\Literature - New and revisions\NSTA 2019 ppts\Screen Shot 2019-10-22 at 3.48.56 PM.png"/>
          <p:cNvPicPr preferRelativeResize="0"/>
          <p:nvPr/>
        </p:nvPicPr>
        <p:blipFill rotWithShape="1">
          <a:blip r:embed="rId3">
            <a:alphaModFix/>
          </a:blip>
          <a:srcRect/>
          <a:stretch/>
        </p:blipFill>
        <p:spPr>
          <a:xfrm>
            <a:off x="549275" y="2602266"/>
            <a:ext cx="3825210" cy="2525474"/>
          </a:xfrm>
          <a:prstGeom prst="rect">
            <a:avLst/>
          </a:prstGeom>
          <a:noFill/>
          <a:ln>
            <a:noFill/>
          </a:ln>
        </p:spPr>
      </p:pic>
      <p:pic>
        <p:nvPicPr>
          <p:cNvPr id="407" name="Google Shape;407;p55" descr="G:\My Drive\Literature - New and revisions\NSTA 2019 ppts\Screen Shot 2019-10-22 at 3.52.42 PM.png"/>
          <p:cNvPicPr preferRelativeResize="0"/>
          <p:nvPr/>
        </p:nvPicPr>
        <p:blipFill rotWithShape="1">
          <a:blip r:embed="rId4">
            <a:alphaModFix/>
          </a:blip>
          <a:srcRect/>
          <a:stretch/>
        </p:blipFill>
        <p:spPr>
          <a:xfrm rot="-282436">
            <a:off x="4728102" y="1773479"/>
            <a:ext cx="3959225" cy="3967081"/>
          </a:xfrm>
          <a:prstGeom prst="ellipse">
            <a:avLst/>
          </a:prstGeom>
          <a:noFill/>
          <a:ln>
            <a:noFill/>
          </a:ln>
        </p:spPr>
      </p:pic>
    </p:spTree>
    <p:extLst>
      <p:ext uri="{BB962C8B-B14F-4D97-AF65-F5344CB8AC3E}">
        <p14:creationId xmlns:p14="http://schemas.microsoft.com/office/powerpoint/2010/main" val="62067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nchor="ctr"/>
          <a:lstStyle/>
          <a:p>
            <a:r>
              <a:rPr lang="en-US" b="1" dirty="0">
                <a:solidFill>
                  <a:srgbClr val="012D88"/>
                </a:solidFill>
                <a:latin typeface="Lato" panose="020F0502020204030203" pitchFamily="34" charset="77"/>
              </a:rPr>
              <a:t>Results and Conclusions</a:t>
            </a:r>
          </a:p>
        </p:txBody>
      </p:sp>
      <p:sp>
        <p:nvSpPr>
          <p:cNvPr id="4" name="Content Placeholder 3"/>
          <p:cNvSpPr>
            <a:spLocks noGrp="1"/>
          </p:cNvSpPr>
          <p:nvPr>
            <p:ph sz="half" idx="1"/>
          </p:nvPr>
        </p:nvSpPr>
        <p:spPr>
          <a:xfrm>
            <a:off x="549275" y="1365900"/>
            <a:ext cx="3840162" cy="4306238"/>
          </a:xfrm>
        </p:spPr>
        <p:txBody>
          <a:bodyPr anchor="ctr">
            <a:normAutofit/>
          </a:bodyPr>
          <a:lstStyle/>
          <a:p>
            <a:pPr>
              <a:buFont typeface="Arial" panose="020B0604020202020204" pitchFamily="34" charset="0"/>
              <a:buChar char="•"/>
            </a:pPr>
            <a:r>
              <a:rPr lang="en-US" dirty="0">
                <a:solidFill>
                  <a:schemeClr val="tx1"/>
                </a:solidFill>
                <a:latin typeface="Lato" panose="020F0502020204030203" pitchFamily="34" charset="77"/>
              </a:rPr>
              <a:t>Was your hypothesis about your color of candy correct?</a:t>
            </a:r>
          </a:p>
          <a:p>
            <a:pPr>
              <a:buFont typeface="Arial" panose="020B0604020202020204" pitchFamily="34" charset="0"/>
              <a:buChar char="•"/>
            </a:pPr>
            <a:r>
              <a:rPr lang="en-US" dirty="0">
                <a:solidFill>
                  <a:schemeClr val="tx1"/>
                </a:solidFill>
                <a:latin typeface="Lato" panose="020F0502020204030203" pitchFamily="34" charset="77"/>
              </a:rPr>
              <a:t>What color combinations do you see?</a:t>
            </a:r>
          </a:p>
          <a:p>
            <a:pPr>
              <a:buFont typeface="Arial" panose="020B0604020202020204" pitchFamily="34" charset="0"/>
              <a:buChar char="•"/>
            </a:pPr>
            <a:r>
              <a:rPr lang="en-US" dirty="0">
                <a:solidFill>
                  <a:schemeClr val="tx1"/>
                </a:solidFill>
                <a:latin typeface="Lato" panose="020F0502020204030203" pitchFamily="34" charset="77"/>
              </a:rPr>
              <a:t>Are there different speeds/migration rates for different solvents? </a:t>
            </a:r>
          </a:p>
          <a:p>
            <a:pPr>
              <a:buFont typeface="Arial" panose="020B0604020202020204" pitchFamily="34" charset="0"/>
              <a:buChar char="•"/>
            </a:pPr>
            <a:r>
              <a:rPr lang="en-US" dirty="0">
                <a:solidFill>
                  <a:schemeClr val="tx1"/>
                </a:solidFill>
                <a:latin typeface="Lato" panose="020F0502020204030203" pitchFamily="34" charset="77"/>
              </a:rPr>
              <a:t>Compare electrophoresis to chromatography. </a:t>
            </a:r>
          </a:p>
          <a:p>
            <a:pPr>
              <a:buFont typeface="Arial" panose="020B0604020202020204" pitchFamily="34" charset="0"/>
              <a:buChar char="•"/>
            </a:pPr>
            <a:endParaRPr lang="en-US" dirty="0">
              <a:solidFill>
                <a:schemeClr val="tx1"/>
              </a:solidFill>
              <a:latin typeface="Lato" panose="020F0502020204030203" pitchFamily="34" charset="77"/>
            </a:endParaRPr>
          </a:p>
        </p:txBody>
      </p:sp>
      <p:pic>
        <p:nvPicPr>
          <p:cNvPr id="6146" name="Picture 2">
            <a:extLst>
              <a:ext uri="{FF2B5EF4-FFF2-40B4-BE49-F238E27FC236}">
                <a16:creationId xmlns:a16="http://schemas.microsoft.com/office/drawing/2014/main" id="{2AF55540-2F02-634C-9C9A-E85FF91F631B}"/>
              </a:ext>
            </a:extLst>
          </p:cNvPr>
          <p:cNvPicPr>
            <a:picLocks noGrp="1" noChangeAspect="1" noChangeArrowheads="1"/>
          </p:cNvPicPr>
          <p:nvPr>
            <p:ph sz="half" idx="2"/>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2728"/>
          <a:stretch/>
        </p:blipFill>
        <p:spPr bwMode="auto">
          <a:xfrm>
            <a:off x="4751388" y="1689940"/>
            <a:ext cx="3938888" cy="3396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738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iotech-basics-wordle-5.png">
            <a:extLst>
              <a:ext uri="{FF2B5EF4-FFF2-40B4-BE49-F238E27FC236}">
                <a16:creationId xmlns:a16="http://schemas.microsoft.com/office/drawing/2014/main" id="{70774791-CDBC-B24C-BCFC-3E74B7C99A34}"/>
              </a:ext>
            </a:extLst>
          </p:cNvPr>
          <p:cNvPicPr>
            <a:picLocks noChangeAspect="1"/>
          </p:cNvPicPr>
          <p:nvPr/>
        </p:nvPicPr>
        <p:blipFill>
          <a:blip r:embed="rId3">
            <a:alphaModFix amt="13000"/>
            <a:extLst>
              <a:ext uri="{28A0092B-C50C-407E-A947-70E740481C1C}">
                <a14:useLocalDpi xmlns:a14="http://schemas.microsoft.com/office/drawing/2010/main"/>
              </a:ext>
            </a:extLst>
          </a:blip>
          <a:stretch>
            <a:fillRect/>
          </a:stretch>
        </p:blipFill>
        <p:spPr>
          <a:xfrm>
            <a:off x="858672" y="1538714"/>
            <a:ext cx="7426657" cy="4744809"/>
          </a:xfrm>
          <a:prstGeom prst="rect">
            <a:avLst/>
          </a:prstGeom>
        </p:spPr>
      </p:pic>
      <p:sp>
        <p:nvSpPr>
          <p:cNvPr id="2" name="Title 1">
            <a:extLst>
              <a:ext uri="{FF2B5EF4-FFF2-40B4-BE49-F238E27FC236}">
                <a16:creationId xmlns:a16="http://schemas.microsoft.com/office/drawing/2014/main" id="{8A283883-7044-D641-8D53-C480886411A3}"/>
              </a:ext>
            </a:extLst>
          </p:cNvPr>
          <p:cNvSpPr>
            <a:spLocks noGrp="1"/>
          </p:cNvSpPr>
          <p:nvPr>
            <p:ph type="title"/>
          </p:nvPr>
        </p:nvSpPr>
        <p:spPr/>
        <p:txBody>
          <a:bodyPr/>
          <a:lstStyle/>
          <a:p>
            <a:r>
              <a:rPr lang="en-US" b="1" dirty="0">
                <a:solidFill>
                  <a:srgbClr val="012D88"/>
                </a:solidFill>
                <a:latin typeface="Lato" panose="020F0502020204030203" pitchFamily="34" charset="77"/>
              </a:rPr>
              <a:t>Today’s Experiment: </a:t>
            </a:r>
            <a:br>
              <a:rPr lang="en-US" b="1" dirty="0">
                <a:solidFill>
                  <a:srgbClr val="012D88"/>
                </a:solidFill>
                <a:latin typeface="Lato" panose="020F0502020204030203" pitchFamily="34" charset="77"/>
              </a:rPr>
            </a:br>
            <a:r>
              <a:rPr lang="en-US" b="1" dirty="0">
                <a:solidFill>
                  <a:srgbClr val="012D88"/>
                </a:solidFill>
                <a:latin typeface="Lato" panose="020F0502020204030203" pitchFamily="34" charset="77"/>
              </a:rPr>
              <a:t>Exploring Food Science with Candy</a:t>
            </a:r>
          </a:p>
        </p:txBody>
      </p:sp>
      <p:sp>
        <p:nvSpPr>
          <p:cNvPr id="3" name="Text Placeholder 2">
            <a:extLst>
              <a:ext uri="{FF2B5EF4-FFF2-40B4-BE49-F238E27FC236}">
                <a16:creationId xmlns:a16="http://schemas.microsoft.com/office/drawing/2014/main" id="{DA1E7EDE-BE6F-934F-8D07-5A1B76CFAFA7}"/>
              </a:ext>
            </a:extLst>
          </p:cNvPr>
          <p:cNvSpPr>
            <a:spLocks noGrp="1"/>
          </p:cNvSpPr>
          <p:nvPr>
            <p:ph type="body" idx="1"/>
          </p:nvPr>
        </p:nvSpPr>
        <p:spPr>
          <a:xfrm>
            <a:off x="549275" y="1524895"/>
            <a:ext cx="8042276" cy="4343400"/>
          </a:xfrm>
        </p:spPr>
        <p:txBody>
          <a:bodyPr anchor="ctr">
            <a:normAutofit fontScale="92500" lnSpcReduction="20000"/>
          </a:bodyPr>
          <a:lstStyle/>
          <a:p>
            <a:pPr>
              <a:buFont typeface="Arial" panose="020B0604020202020204" pitchFamily="34" charset="0"/>
              <a:buChar char="•"/>
            </a:pPr>
            <a:r>
              <a:rPr lang="en-US" sz="3000" dirty="0">
                <a:solidFill>
                  <a:schemeClr val="tx1"/>
                </a:solidFill>
                <a:latin typeface="Lato" panose="020F0502020204030203" pitchFamily="34" charset="77"/>
              </a:rPr>
              <a:t>The science of color affects our everyday lives.</a:t>
            </a:r>
          </a:p>
          <a:p>
            <a:pPr>
              <a:buFont typeface="Arial" panose="020B0604020202020204" pitchFamily="34" charset="0"/>
              <a:buChar char="•"/>
            </a:pPr>
            <a:r>
              <a:rPr lang="en-US" sz="3000" dirty="0">
                <a:solidFill>
                  <a:schemeClr val="tx1"/>
                </a:solidFill>
                <a:latin typeface="Lato" panose="020F0502020204030203" pitchFamily="34" charset="77"/>
              </a:rPr>
              <a:t>Color is based on the wavelength of light reflected off an object.</a:t>
            </a:r>
          </a:p>
          <a:p>
            <a:pPr>
              <a:buFont typeface="Arial" panose="020B0604020202020204" pitchFamily="34" charset="0"/>
              <a:buChar char="•"/>
            </a:pPr>
            <a:r>
              <a:rPr lang="en-US" sz="3000" dirty="0">
                <a:solidFill>
                  <a:schemeClr val="tx1"/>
                </a:solidFill>
                <a:latin typeface="Lato" panose="020F0502020204030203" pitchFamily="34" charset="77"/>
              </a:rPr>
              <a:t>Basic colors can be mixed to create different colors with unique qualities (hue, value, intensity).</a:t>
            </a:r>
          </a:p>
          <a:p>
            <a:pPr>
              <a:buFont typeface="Arial" panose="020B0604020202020204" pitchFamily="34" charset="0"/>
              <a:buChar char="•"/>
            </a:pPr>
            <a:r>
              <a:rPr lang="en-US" sz="3000" dirty="0">
                <a:solidFill>
                  <a:schemeClr val="tx1"/>
                </a:solidFill>
                <a:latin typeface="Lato" panose="020F0502020204030203" pitchFamily="34" charset="77"/>
              </a:rPr>
              <a:t>Chromatography and electrophoresis separates molecules into discrete bands based their physical and chemical properties.</a:t>
            </a:r>
          </a:p>
        </p:txBody>
      </p:sp>
    </p:spTree>
    <p:extLst>
      <p:ext uri="{BB962C8B-B14F-4D97-AF65-F5344CB8AC3E}">
        <p14:creationId xmlns:p14="http://schemas.microsoft.com/office/powerpoint/2010/main" val="1743814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8"/>
          <p:cNvSpPr txBox="1">
            <a:spLocks noGrp="1"/>
          </p:cNvSpPr>
          <p:nvPr>
            <p:ph type="title"/>
          </p:nvPr>
        </p:nvSpPr>
        <p:spPr>
          <a:xfrm>
            <a:off x="1177129" y="196422"/>
            <a:ext cx="6789742" cy="116205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1"/>
              </a:buClr>
              <a:buSzPts val="3600"/>
              <a:buFont typeface="PT Sans"/>
              <a:buNone/>
            </a:pPr>
            <a:r>
              <a:rPr lang="en-US" sz="3600" b="1" u="none" strike="noStrike" cap="none" dirty="0">
                <a:solidFill>
                  <a:srgbClr val="012D88"/>
                </a:solidFill>
                <a:latin typeface="Lato" panose="020F0502020204030203" pitchFamily="34" charset="77"/>
                <a:ea typeface="Century Gothic" panose="020B0502020202020204" pitchFamily="34" charset="-128"/>
                <a:cs typeface="PT Sans"/>
                <a:sym typeface="PT Sans"/>
              </a:rPr>
              <a:t>EDVOTEK, Inc.</a:t>
            </a:r>
            <a:br>
              <a:rPr lang="en-US" sz="3600" b="1" u="none" strike="noStrike" cap="none" dirty="0">
                <a:solidFill>
                  <a:srgbClr val="012D88"/>
                </a:solidFill>
                <a:latin typeface="Lato" panose="020F0502020204030203" pitchFamily="34" charset="77"/>
                <a:ea typeface="Century Gothic" panose="020B0502020202020204" pitchFamily="34" charset="-128"/>
                <a:cs typeface="PT Sans"/>
                <a:sym typeface="PT Sans"/>
              </a:rPr>
            </a:br>
            <a:r>
              <a:rPr lang="en-US" sz="2600" b="1" u="none" strike="noStrike" cap="none" dirty="0">
                <a:solidFill>
                  <a:srgbClr val="012D88"/>
                </a:solidFill>
                <a:latin typeface="Lato" panose="020F0502020204030203" pitchFamily="34" charset="77"/>
                <a:ea typeface="Century Gothic" panose="020B0502020202020204" pitchFamily="34" charset="-128"/>
                <a:cs typeface="PT Sans"/>
                <a:sym typeface="PT Sans"/>
              </a:rPr>
              <a:t>The Biotechnology Education Company</a:t>
            </a:r>
            <a:endParaRPr sz="2600" b="1" u="none" strike="noStrike" cap="none" dirty="0">
              <a:solidFill>
                <a:srgbClr val="012D88"/>
              </a:solidFill>
              <a:latin typeface="Lato" panose="020F0502020204030203" pitchFamily="34" charset="77"/>
              <a:ea typeface="Century Gothic" panose="020B0502020202020204" pitchFamily="34" charset="-128"/>
              <a:cs typeface="PT Sans"/>
              <a:sym typeface="PT Sans"/>
            </a:endParaRPr>
          </a:p>
        </p:txBody>
      </p:sp>
      <p:pic>
        <p:nvPicPr>
          <p:cNvPr id="355" name="Google Shape;355;p58" descr="_DSC8179 pc.jpg"/>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5257800" y="1750867"/>
            <a:ext cx="3407171" cy="3636278"/>
          </a:xfrm>
          <a:prstGeom prst="rect">
            <a:avLst/>
          </a:prstGeom>
          <a:noFill/>
          <a:ln w="9525" cap="flat" cmpd="sng">
            <a:solidFill>
              <a:schemeClr val="dk1"/>
            </a:solidFill>
            <a:prstDash val="solid"/>
            <a:round/>
            <a:headEnd type="none" w="sm" len="sm"/>
            <a:tailEnd type="none" w="sm" len="sm"/>
          </a:ln>
          <a:effectLst>
            <a:outerShdw blurRad="63500" sx="100500" sy="100500" algn="ctr" rotWithShape="0">
              <a:srgbClr val="000000">
                <a:alpha val="49411"/>
              </a:srgbClr>
            </a:outerShdw>
          </a:effectLst>
        </p:spPr>
      </p:pic>
      <p:sp>
        <p:nvSpPr>
          <p:cNvPr id="3" name="Text Placeholder 2">
            <a:extLst>
              <a:ext uri="{FF2B5EF4-FFF2-40B4-BE49-F238E27FC236}">
                <a16:creationId xmlns:a16="http://schemas.microsoft.com/office/drawing/2014/main" id="{A06130F4-A27D-164A-92E2-EE0491C66566}"/>
              </a:ext>
            </a:extLst>
          </p:cNvPr>
          <p:cNvSpPr>
            <a:spLocks noGrp="1"/>
          </p:cNvSpPr>
          <p:nvPr>
            <p:ph type="body" idx="1"/>
          </p:nvPr>
        </p:nvSpPr>
        <p:spPr>
          <a:xfrm>
            <a:off x="382772" y="1463481"/>
            <a:ext cx="4875027" cy="3937552"/>
          </a:xfrm>
        </p:spPr>
        <p:txBody>
          <a:bodyPr/>
          <a:lstStyle/>
          <a:p>
            <a:pPr marL="0" lvl="0" indent="0" algn="l">
              <a:spcBef>
                <a:spcPts val="0"/>
              </a:spcBef>
              <a:buSzPts val="1760"/>
            </a:pPr>
            <a:r>
              <a:rPr lang="en-US" b="1" dirty="0">
                <a:solidFill>
                  <a:srgbClr val="0C0C0C"/>
                </a:solidFill>
                <a:latin typeface="Lato" panose="020F0502020204030203" pitchFamily="34" charset="77"/>
                <a:ea typeface="Century Gothic" panose="020B0502020202020204" pitchFamily="34" charset="-128"/>
              </a:rPr>
              <a:t>To Request this Presentation:</a:t>
            </a:r>
            <a:endParaRPr lang="en-US" b="1" dirty="0">
              <a:latin typeface="Lato" panose="020F0502020204030203" pitchFamily="34" charset="77"/>
              <a:ea typeface="Century Gothic" panose="020B0502020202020204" pitchFamily="34" charset="-128"/>
            </a:endParaRPr>
          </a:p>
          <a:p>
            <a:pPr marL="285750" lvl="0" indent="-285750" algn="l">
              <a:spcBef>
                <a:spcPts val="0"/>
              </a:spcBef>
              <a:buSzPts val="1760"/>
              <a:buFont typeface="Arial" panose="020B0604020202020204" pitchFamily="34" charset="0"/>
              <a:buChar char="•"/>
            </a:pPr>
            <a:r>
              <a:rPr lang="en-US" dirty="0">
                <a:solidFill>
                  <a:srgbClr val="000000"/>
                </a:solidFill>
                <a:latin typeface="Lato" panose="020F0502020204030203" pitchFamily="34" charset="77"/>
                <a:ea typeface="Century Gothic" panose="020B0502020202020204" pitchFamily="34" charset="-128"/>
                <a:hlinkClick r:id="rId4"/>
              </a:rPr>
              <a:t>https://forms.gle/mLseKB9Nhb5wJhw26</a:t>
            </a:r>
            <a:endParaRPr lang="en-US" dirty="0">
              <a:solidFill>
                <a:srgbClr val="000000"/>
              </a:solidFill>
              <a:latin typeface="Lato" panose="020F0502020204030203" pitchFamily="34" charset="77"/>
              <a:ea typeface="Century Gothic" panose="020B0502020202020204" pitchFamily="34" charset="-128"/>
            </a:endParaRPr>
          </a:p>
          <a:p>
            <a:pPr marL="0" lvl="0" indent="0" algn="l">
              <a:spcBef>
                <a:spcPts val="0"/>
              </a:spcBef>
              <a:buSzPts val="1760"/>
            </a:pPr>
            <a:endParaRPr lang="en-US" b="1" dirty="0">
              <a:solidFill>
                <a:srgbClr val="0C0C0C"/>
              </a:solidFill>
              <a:latin typeface="Lato" panose="020F0502020204030203" pitchFamily="34" charset="77"/>
              <a:ea typeface="Century Gothic" panose="020B0502020202020204" pitchFamily="34" charset="-128"/>
            </a:endParaRPr>
          </a:p>
          <a:p>
            <a:pPr marL="0" lvl="0" indent="0" algn="l">
              <a:spcBef>
                <a:spcPts val="0"/>
              </a:spcBef>
              <a:buSzPts val="1760"/>
            </a:pPr>
            <a:r>
              <a:rPr lang="en-US" b="1" dirty="0">
                <a:solidFill>
                  <a:srgbClr val="0C0C0C"/>
                </a:solidFill>
                <a:latin typeface="Lato" panose="020F0502020204030203" pitchFamily="34" charset="77"/>
                <a:ea typeface="Century Gothic" panose="020B0502020202020204" pitchFamily="34" charset="-128"/>
              </a:rPr>
              <a:t>For Orders &amp; Technical Service:  </a:t>
            </a:r>
            <a:endParaRPr lang="en-US" b="1" dirty="0">
              <a:latin typeface="Lato" panose="020F0502020204030203" pitchFamily="34" charset="77"/>
              <a:ea typeface="Century Gothic" panose="020B0502020202020204" pitchFamily="34" charset="-128"/>
            </a:endParaRPr>
          </a:p>
          <a:p>
            <a:pPr marL="285750" lvl="0" indent="-285750" algn="l">
              <a:spcBef>
                <a:spcPts val="0"/>
              </a:spcBef>
              <a:buSzPts val="1760"/>
              <a:buFont typeface="Arial" panose="020B0604020202020204" pitchFamily="34" charset="0"/>
              <a:buChar char="•"/>
            </a:pPr>
            <a:r>
              <a:rPr lang="en-US" dirty="0">
                <a:solidFill>
                  <a:srgbClr val="000000"/>
                </a:solidFill>
                <a:latin typeface="Lato" panose="020F0502020204030203" pitchFamily="34" charset="77"/>
                <a:ea typeface="Century Gothic" panose="020B0502020202020204" pitchFamily="34" charset="-128"/>
              </a:rPr>
              <a:t>Phone: </a:t>
            </a:r>
            <a:r>
              <a:rPr lang="en-US" dirty="0">
                <a:solidFill>
                  <a:srgbClr val="012D88"/>
                </a:solidFill>
                <a:latin typeface="Lato" panose="020F0502020204030203" pitchFamily="34" charset="77"/>
                <a:ea typeface="Century Gothic" panose="020B0502020202020204" pitchFamily="34" charset="-128"/>
              </a:rPr>
              <a:t>1-800-EDVOTEK (1-800-338-6538)</a:t>
            </a:r>
          </a:p>
          <a:p>
            <a:pPr marL="285750" lvl="0" indent="-285750" algn="l">
              <a:spcBef>
                <a:spcPts val="0"/>
              </a:spcBef>
              <a:buSzPts val="1760"/>
              <a:buFont typeface="Arial" panose="020B0604020202020204" pitchFamily="34" charset="0"/>
              <a:buChar char="•"/>
            </a:pPr>
            <a:r>
              <a:rPr lang="en-US" dirty="0">
                <a:solidFill>
                  <a:srgbClr val="0C0C0C"/>
                </a:solidFill>
                <a:latin typeface="Lato" panose="020F0502020204030203" pitchFamily="34" charset="77"/>
                <a:ea typeface="Century Gothic" panose="020B0502020202020204" pitchFamily="34" charset="-128"/>
              </a:rPr>
              <a:t>Web site: </a:t>
            </a:r>
            <a:r>
              <a:rPr lang="en-US" dirty="0">
                <a:solidFill>
                  <a:srgbClr val="2C7C9F"/>
                </a:solidFill>
                <a:latin typeface="Lato" panose="020F0502020204030203" pitchFamily="34" charset="77"/>
                <a:ea typeface="Century Gothic" panose="020B0502020202020204" pitchFamily="34" charset="-128"/>
                <a:hlinkClick r:id="rId5"/>
              </a:rPr>
              <a:t>www.edvotek.com</a:t>
            </a:r>
            <a:endParaRPr lang="en-US" dirty="0">
              <a:latin typeface="Lato" panose="020F0502020204030203" pitchFamily="34" charset="77"/>
              <a:ea typeface="Century Gothic" panose="020B0502020202020204" pitchFamily="34" charset="-128"/>
            </a:endParaRPr>
          </a:p>
          <a:p>
            <a:pPr marL="285750" lvl="0" indent="-285750" algn="l">
              <a:spcBef>
                <a:spcPts val="0"/>
              </a:spcBef>
              <a:buSzPts val="1760"/>
              <a:buFont typeface="Arial" panose="020B0604020202020204" pitchFamily="34" charset="0"/>
              <a:buChar char="•"/>
            </a:pPr>
            <a:r>
              <a:rPr lang="en-US" dirty="0">
                <a:solidFill>
                  <a:srgbClr val="0C0C0C"/>
                </a:solidFill>
                <a:latin typeface="Lato" panose="020F0502020204030203" pitchFamily="34" charset="77"/>
                <a:ea typeface="Century Gothic" panose="020B0502020202020204" pitchFamily="34" charset="-128"/>
              </a:rPr>
              <a:t>Email:  </a:t>
            </a:r>
            <a:r>
              <a:rPr lang="en-US" dirty="0" err="1">
                <a:solidFill>
                  <a:srgbClr val="012D88"/>
                </a:solidFill>
                <a:latin typeface="Lato" panose="020F0502020204030203" pitchFamily="34" charset="77"/>
                <a:ea typeface="Century Gothic" panose="020B0502020202020204" pitchFamily="34" charset="-128"/>
              </a:rPr>
              <a:t>info@edvotek.com</a:t>
            </a:r>
            <a:endParaRPr lang="en-US" dirty="0">
              <a:solidFill>
                <a:srgbClr val="012D88"/>
              </a:solidFill>
              <a:latin typeface="Lato" panose="020F0502020204030203" pitchFamily="34" charset="77"/>
              <a:ea typeface="Century Gothic" panose="020B0502020202020204" pitchFamily="34" charset="-128"/>
            </a:endParaRPr>
          </a:p>
          <a:p>
            <a:pPr marL="0" lvl="0" indent="27940" algn="l">
              <a:spcBef>
                <a:spcPts val="0"/>
              </a:spcBef>
              <a:buSzPts val="440"/>
            </a:pPr>
            <a:endParaRPr lang="en-US" sz="500" dirty="0">
              <a:solidFill>
                <a:srgbClr val="2C7C9F"/>
              </a:solidFill>
              <a:latin typeface="Century Gothic" panose="020B0502020202020204" pitchFamily="34" charset="-128"/>
              <a:ea typeface="Century Gothic" panose="020B0502020202020204" pitchFamily="34" charset="-128"/>
            </a:endParaRPr>
          </a:p>
          <a:p>
            <a:pPr marL="0" lvl="0" indent="0">
              <a:spcBef>
                <a:spcPts val="0"/>
              </a:spcBef>
              <a:buSzPts val="440"/>
            </a:pPr>
            <a:endParaRPr lang="en-US" sz="500" dirty="0">
              <a:solidFill>
                <a:srgbClr val="0C0C0C"/>
              </a:solidFill>
              <a:latin typeface="Century Gothic" panose="020B0502020202020204" pitchFamily="34" charset="-128"/>
              <a:ea typeface="Century Gothic" panose="020B0502020202020204" pitchFamily="34" charset="-128"/>
            </a:endParaRPr>
          </a:p>
          <a:p>
            <a:pPr marL="0" lvl="0" indent="0">
              <a:spcBef>
                <a:spcPts val="0"/>
              </a:spcBef>
              <a:buSzPts val="440"/>
            </a:pPr>
            <a:endParaRPr lang="en-US" sz="500" dirty="0">
              <a:solidFill>
                <a:srgbClr val="0C0C0C"/>
              </a:solidFill>
              <a:latin typeface="Century Gothic" panose="020B0502020202020204" pitchFamily="34" charset="-128"/>
              <a:ea typeface="Century Gothic" panose="020B0502020202020204" pitchFamily="34" charset="-128"/>
            </a:endParaRPr>
          </a:p>
          <a:p>
            <a:pPr marL="0" lvl="0" indent="0">
              <a:spcBef>
                <a:spcPts val="0"/>
              </a:spcBef>
              <a:buSzPts val="440"/>
            </a:pPr>
            <a:endParaRPr lang="en-US" sz="500" dirty="0">
              <a:solidFill>
                <a:srgbClr val="0C0C0C"/>
              </a:solidFill>
              <a:latin typeface="Century Gothic" panose="020B0502020202020204" pitchFamily="34" charset="-128"/>
              <a:ea typeface="Century Gothic" panose="020B0502020202020204" pitchFamily="34" charset="-128"/>
            </a:endParaRPr>
          </a:p>
          <a:p>
            <a:pPr marL="0" lvl="0" indent="0" algn="l">
              <a:spcBef>
                <a:spcPts val="0"/>
              </a:spcBef>
              <a:buSzPts val="1760"/>
            </a:pPr>
            <a:r>
              <a:rPr lang="en-US" b="1" dirty="0">
                <a:solidFill>
                  <a:srgbClr val="0C0C0C"/>
                </a:solidFill>
                <a:latin typeface="Lato" panose="020F0502020204030203" pitchFamily="34" charset="77"/>
                <a:ea typeface="Century Gothic" panose="020B0502020202020204" pitchFamily="34" charset="-128"/>
              </a:rPr>
              <a:t>Check out our YouTube Channel:</a:t>
            </a:r>
            <a:endParaRPr lang="en-US" b="1" dirty="0">
              <a:latin typeface="Lato" panose="020F0502020204030203" pitchFamily="34" charset="77"/>
              <a:ea typeface="Century Gothic" panose="020B0502020202020204" pitchFamily="34" charset="-128"/>
            </a:endParaRPr>
          </a:p>
          <a:p>
            <a:pPr marL="285750" lvl="0" indent="-285750" algn="l">
              <a:spcBef>
                <a:spcPts val="0"/>
              </a:spcBef>
              <a:buSzPts val="1760"/>
              <a:buFont typeface="Arial" panose="020B0604020202020204" pitchFamily="34" charset="0"/>
              <a:buChar char="•"/>
            </a:pPr>
            <a:r>
              <a:rPr lang="en-US" dirty="0">
                <a:solidFill>
                  <a:schemeClr val="accent1"/>
                </a:solidFill>
                <a:latin typeface="Lato" panose="020F0502020204030203" pitchFamily="34" charset="77"/>
                <a:ea typeface="Century Gothic" panose="020B0502020202020204" pitchFamily="34" charset="-128"/>
                <a:hlinkClick r:id="rId6"/>
              </a:rPr>
              <a:t>www.youtube.com/EdvotekInc</a:t>
            </a:r>
            <a:endParaRPr lang="en-US" dirty="0">
              <a:solidFill>
                <a:schemeClr val="accent1"/>
              </a:solidFill>
              <a:latin typeface="Lato" panose="020F0502020204030203" pitchFamily="34" charset="77"/>
              <a:ea typeface="Century Gothic" panose="020B0502020202020204" pitchFamily="34" charset="-128"/>
            </a:endParaRPr>
          </a:p>
          <a:p>
            <a:pPr marL="0" lvl="0" indent="0">
              <a:spcBef>
                <a:spcPts val="0"/>
              </a:spcBef>
              <a:buSzPts val="440"/>
            </a:pPr>
            <a:endParaRPr lang="en-US" sz="500" dirty="0">
              <a:solidFill>
                <a:schemeClr val="accent1"/>
              </a:solidFill>
              <a:latin typeface="Century Gothic" panose="020B0502020202020204" pitchFamily="34" charset="-128"/>
              <a:ea typeface="Century Gothic" panose="020B0502020202020204" pitchFamily="34" charset="-128"/>
            </a:endParaRPr>
          </a:p>
          <a:p>
            <a:pPr marL="0" lvl="0" indent="0">
              <a:spcBef>
                <a:spcPts val="0"/>
              </a:spcBef>
              <a:buSzPts val="440"/>
            </a:pPr>
            <a:endParaRPr lang="en-US" sz="500" b="1" dirty="0">
              <a:solidFill>
                <a:srgbClr val="0C0C0C"/>
              </a:solidFill>
              <a:latin typeface="Century Gothic" panose="020B0502020202020204" pitchFamily="34" charset="-128"/>
              <a:ea typeface="Century Gothic" panose="020B0502020202020204" pitchFamily="34" charset="-128"/>
            </a:endParaRPr>
          </a:p>
          <a:p>
            <a:pPr marL="0" lvl="0" indent="0">
              <a:spcBef>
                <a:spcPts val="0"/>
              </a:spcBef>
              <a:buSzPts val="440"/>
            </a:pPr>
            <a:endParaRPr lang="en-US" sz="500" b="1" dirty="0">
              <a:solidFill>
                <a:srgbClr val="0C0C0C"/>
              </a:solidFill>
              <a:latin typeface="Century Gothic" panose="020B0502020202020204" pitchFamily="34" charset="-128"/>
              <a:ea typeface="Century Gothic" panose="020B0502020202020204" pitchFamily="34" charset="-128"/>
            </a:endParaRPr>
          </a:p>
          <a:p>
            <a:pPr marL="0" lvl="0" indent="0">
              <a:spcBef>
                <a:spcPts val="0"/>
              </a:spcBef>
              <a:buSzPts val="440"/>
            </a:pPr>
            <a:endParaRPr lang="en-US" sz="500" b="1" dirty="0">
              <a:solidFill>
                <a:srgbClr val="0C0C0C"/>
              </a:solidFill>
              <a:latin typeface="Century Gothic" panose="020B0502020202020204" pitchFamily="34" charset="-128"/>
              <a:ea typeface="Century Gothic" panose="020B0502020202020204" pitchFamily="34" charset="-128"/>
            </a:endParaRPr>
          </a:p>
          <a:p>
            <a:pPr marL="0" lvl="0" indent="0" algn="l">
              <a:spcBef>
                <a:spcPts val="0"/>
              </a:spcBef>
              <a:buSzPts val="1760"/>
            </a:pPr>
            <a:r>
              <a:rPr lang="en-US" b="1" dirty="0">
                <a:solidFill>
                  <a:srgbClr val="0C0C0C"/>
                </a:solidFill>
                <a:latin typeface="Lato" panose="020F0502020204030203" pitchFamily="34" charset="77"/>
                <a:ea typeface="Century Gothic" panose="020B0502020202020204" pitchFamily="34" charset="-128"/>
              </a:rPr>
              <a:t>Follow our social media for offers &amp; updates: </a:t>
            </a:r>
          </a:p>
          <a:p>
            <a:pPr marL="285750" lvl="0" indent="-285750" algn="l">
              <a:spcBef>
                <a:spcPts val="0"/>
              </a:spcBef>
              <a:buSzPts val="1760"/>
              <a:buFont typeface="Arial" panose="020B0604020202020204" pitchFamily="34" charset="0"/>
              <a:buChar char="•"/>
            </a:pPr>
            <a:r>
              <a:rPr lang="en-US" dirty="0">
                <a:solidFill>
                  <a:srgbClr val="2C7C9F"/>
                </a:solidFill>
                <a:latin typeface="Lato" panose="020F0502020204030203" pitchFamily="34" charset="77"/>
                <a:ea typeface="Century Gothic" panose="020B0502020202020204" pitchFamily="34" charset="-128"/>
                <a:hlinkClick r:id="rId7"/>
              </a:rPr>
              <a:t>www.facebook.com/edvotek</a:t>
            </a:r>
            <a:endParaRPr lang="en-US" dirty="0">
              <a:solidFill>
                <a:srgbClr val="2C7C9F"/>
              </a:solidFill>
              <a:latin typeface="Lato" panose="020F0502020204030203" pitchFamily="34" charset="77"/>
              <a:ea typeface="Century Gothic" panose="020B0502020202020204" pitchFamily="34" charset="-128"/>
            </a:endParaRPr>
          </a:p>
          <a:p>
            <a:pPr marL="285750" lvl="0" indent="-285750" algn="l">
              <a:spcBef>
                <a:spcPts val="0"/>
              </a:spcBef>
              <a:buSzPts val="1760"/>
              <a:buFont typeface="Arial" panose="020B0604020202020204" pitchFamily="34" charset="0"/>
              <a:buChar char="•"/>
            </a:pPr>
            <a:r>
              <a:rPr lang="en-US" dirty="0">
                <a:latin typeface="Lato" panose="020F0502020204030203" pitchFamily="34" charset="77"/>
                <a:ea typeface="Century Gothic" panose="020B0502020202020204" pitchFamily="34" charset="-128"/>
                <a:hlinkClick r:id="rId8"/>
              </a:rPr>
              <a:t>https://twitter.com/edvotek</a:t>
            </a:r>
            <a:endParaRPr lang="en-US" dirty="0">
              <a:latin typeface="Lato" panose="020F0502020204030203" pitchFamily="34" charset="77"/>
              <a:ea typeface="Century Gothic" panose="020B0502020202020204" pitchFamily="34" charset="-128"/>
            </a:endParaRPr>
          </a:p>
          <a:p>
            <a:pPr marL="285750" lvl="0" indent="-285750" algn="l">
              <a:spcBef>
                <a:spcPts val="0"/>
              </a:spcBef>
              <a:buSzPts val="1760"/>
              <a:buFont typeface="Arial" panose="020B0604020202020204" pitchFamily="34" charset="0"/>
              <a:buChar char="•"/>
            </a:pPr>
            <a:r>
              <a:rPr lang="en-US" dirty="0">
                <a:latin typeface="Lato" panose="020F0502020204030203" pitchFamily="34" charset="77"/>
                <a:ea typeface="Century Gothic" panose="020B0502020202020204" pitchFamily="34" charset="-128"/>
                <a:hlinkClick r:id="rId9"/>
              </a:rPr>
              <a:t>https://www.instagram.com/edvotek</a:t>
            </a:r>
            <a:endParaRPr lang="en-US" dirty="0">
              <a:solidFill>
                <a:srgbClr val="2C7C9F"/>
              </a:solidFill>
              <a:latin typeface="Lato" panose="020F0502020204030203" pitchFamily="34" charset="77"/>
              <a:ea typeface="Century Gothic" panose="020B0502020202020204" pitchFamily="34" charset="-128"/>
            </a:endParaRPr>
          </a:p>
        </p:txBody>
      </p:sp>
    </p:spTree>
    <p:extLst>
      <p:ext uri="{BB962C8B-B14F-4D97-AF65-F5344CB8AC3E}">
        <p14:creationId xmlns:p14="http://schemas.microsoft.com/office/powerpoint/2010/main" val="696104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nchor="ctr"/>
          <a:lstStyle/>
          <a:p>
            <a:r>
              <a:rPr lang="en-US" b="1" dirty="0">
                <a:solidFill>
                  <a:srgbClr val="012D88"/>
                </a:solidFill>
                <a:latin typeface="Lato" panose="020F0502020204030203" pitchFamily="34" charset="77"/>
              </a:rPr>
              <a:t>Today’s Experiment: </a:t>
            </a:r>
            <a:br>
              <a:rPr lang="en-US" b="1" dirty="0">
                <a:solidFill>
                  <a:srgbClr val="012D88"/>
                </a:solidFill>
                <a:latin typeface="Lato" panose="020F0502020204030203" pitchFamily="34" charset="77"/>
              </a:rPr>
            </a:br>
            <a:r>
              <a:rPr lang="en-US" b="1" dirty="0">
                <a:solidFill>
                  <a:srgbClr val="012D88"/>
                </a:solidFill>
                <a:latin typeface="Lato" panose="020F0502020204030203" pitchFamily="34" charset="77"/>
              </a:rPr>
              <a:t>Exploring Food Science with Candy</a:t>
            </a:r>
          </a:p>
        </p:txBody>
      </p:sp>
      <p:sp>
        <p:nvSpPr>
          <p:cNvPr id="4" name="Content Placeholder 3"/>
          <p:cNvSpPr>
            <a:spLocks noGrp="1"/>
          </p:cNvSpPr>
          <p:nvPr>
            <p:ph sz="half" idx="1"/>
          </p:nvPr>
        </p:nvSpPr>
        <p:spPr>
          <a:xfrm>
            <a:off x="549275" y="1398174"/>
            <a:ext cx="3840480" cy="4343400"/>
          </a:xfrm>
        </p:spPr>
        <p:txBody>
          <a:bodyPr anchor="ctr">
            <a:normAutofit lnSpcReduction="10000"/>
          </a:bodyPr>
          <a:lstStyle/>
          <a:p>
            <a:pPr>
              <a:buFont typeface="Arial" panose="020B0604020202020204" pitchFamily="34" charset="0"/>
              <a:buChar char="•"/>
            </a:pPr>
            <a:r>
              <a:rPr lang="en-US" dirty="0">
                <a:solidFill>
                  <a:schemeClr val="tx1"/>
                </a:solidFill>
                <a:latin typeface="Lato" panose="020F0502020204030203" pitchFamily="34" charset="77"/>
              </a:rPr>
              <a:t>The physical characteristics of charge, size, shape, and affinity are used to separate molecules and analyze mixtures.</a:t>
            </a:r>
          </a:p>
          <a:p>
            <a:pPr>
              <a:buFont typeface="Arial" panose="020B0604020202020204" pitchFamily="34" charset="0"/>
              <a:buChar char="•"/>
            </a:pPr>
            <a:r>
              <a:rPr lang="en-US" dirty="0">
                <a:solidFill>
                  <a:schemeClr val="tx1"/>
                </a:solidFill>
                <a:latin typeface="Lato" panose="020F0502020204030203" pitchFamily="34" charset="77"/>
              </a:rPr>
              <a:t>Analyze common foods with biotechnology</a:t>
            </a:r>
          </a:p>
          <a:p>
            <a:pPr lvl="1">
              <a:buFont typeface="Arial" panose="020B0604020202020204" pitchFamily="34" charset="0"/>
              <a:buChar char="•"/>
            </a:pPr>
            <a:r>
              <a:rPr lang="en-US" dirty="0">
                <a:solidFill>
                  <a:schemeClr val="tx1"/>
                </a:solidFill>
                <a:latin typeface="Lato" panose="020F0502020204030203" pitchFamily="34" charset="77"/>
              </a:rPr>
              <a:t>Electrophoresis: uses electricity to separate molecules</a:t>
            </a:r>
          </a:p>
          <a:p>
            <a:pPr lvl="1">
              <a:buFont typeface="Arial" panose="020B0604020202020204" pitchFamily="34" charset="0"/>
              <a:buChar char="•"/>
            </a:pPr>
            <a:r>
              <a:rPr lang="en-US" dirty="0">
                <a:solidFill>
                  <a:schemeClr val="tx1"/>
                </a:solidFill>
                <a:latin typeface="Lato" panose="020F0502020204030203" pitchFamily="34" charset="77"/>
              </a:rPr>
              <a:t>Chromatography: uses solvent to separate molecules</a:t>
            </a:r>
          </a:p>
        </p:txBody>
      </p:sp>
      <p:pic>
        <p:nvPicPr>
          <p:cNvPr id="8" name="Picture 2">
            <a:extLst>
              <a:ext uri="{FF2B5EF4-FFF2-40B4-BE49-F238E27FC236}">
                <a16:creationId xmlns:a16="http://schemas.microsoft.com/office/drawing/2014/main" id="{DD6E9012-9F24-F847-8F87-65C94B206591}"/>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b="3494"/>
          <a:stretch/>
        </p:blipFill>
        <p:spPr bwMode="auto">
          <a:xfrm>
            <a:off x="4751388" y="1780379"/>
            <a:ext cx="3840162" cy="37060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36326DE-8019-9A4D-AA9F-F645C68FCC3A}"/>
              </a:ext>
            </a:extLst>
          </p:cNvPr>
          <p:cNvSpPr txBox="1"/>
          <p:nvPr/>
        </p:nvSpPr>
        <p:spPr>
          <a:xfrm>
            <a:off x="4751388" y="5514469"/>
            <a:ext cx="1661032" cy="400110"/>
          </a:xfrm>
          <a:prstGeom prst="rect">
            <a:avLst/>
          </a:prstGeom>
          <a:noFill/>
        </p:spPr>
        <p:txBody>
          <a:bodyPr wrap="none" rtlCol="0">
            <a:spAutoFit/>
          </a:bodyPr>
          <a:lstStyle/>
          <a:p>
            <a:r>
              <a:rPr lang="en-US" sz="2000" dirty="0" err="1">
                <a:latin typeface="Lato" panose="020F0502020204030203" pitchFamily="34" charset="77"/>
              </a:rPr>
              <a:t>EdvoKit</a:t>
            </a:r>
            <a:r>
              <a:rPr lang="en-US" sz="2000" dirty="0">
                <a:latin typeface="Lato" panose="020F0502020204030203" pitchFamily="34" charset="77"/>
              </a:rPr>
              <a:t> S-47</a:t>
            </a:r>
          </a:p>
        </p:txBody>
      </p:sp>
    </p:spTree>
    <p:extLst>
      <p:ext uri="{BB962C8B-B14F-4D97-AF65-F5344CB8AC3E}">
        <p14:creationId xmlns:p14="http://schemas.microsoft.com/office/powerpoint/2010/main" val="3266088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4"/>
          <p:cNvSpPr txBox="1">
            <a:spLocks noGrp="1"/>
          </p:cNvSpPr>
          <p:nvPr>
            <p:ph type="title"/>
          </p:nvPr>
        </p:nvSpPr>
        <p:spPr>
          <a:xfrm>
            <a:off x="542925" y="107576"/>
            <a:ext cx="8058151" cy="91342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1"/>
              </a:buClr>
              <a:buSzPts val="3600"/>
              <a:buFont typeface="PT Sans"/>
              <a:buNone/>
            </a:pPr>
            <a:r>
              <a:rPr lang="en-US" b="1" dirty="0">
                <a:solidFill>
                  <a:srgbClr val="012D88"/>
                </a:solidFill>
                <a:latin typeface="Lato" panose="020F0502020204030203" pitchFamily="34" charset="77"/>
              </a:rPr>
              <a:t>Colors in Daily Life</a:t>
            </a:r>
            <a:endParaRPr b="1" dirty="0">
              <a:solidFill>
                <a:srgbClr val="012D88"/>
              </a:solidFill>
              <a:latin typeface="Lato" panose="020F0502020204030203" pitchFamily="34" charset="77"/>
            </a:endParaRPr>
          </a:p>
        </p:txBody>
      </p:sp>
      <p:pic>
        <p:nvPicPr>
          <p:cNvPr id="1026" name="Picture 2" descr="Liquitint_cleaning-products_collage_907px">
            <a:extLst>
              <a:ext uri="{FF2B5EF4-FFF2-40B4-BE49-F238E27FC236}">
                <a16:creationId xmlns:a16="http://schemas.microsoft.com/office/drawing/2014/main" id="{A1CF44BB-086F-2041-8854-76468B05F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280" y="1107596"/>
            <a:ext cx="2433406" cy="18645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D269716-ABCC-5E46-9428-6CD34D09BB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91" r="7818"/>
          <a:stretch/>
        </p:blipFill>
        <p:spPr bwMode="auto">
          <a:xfrm>
            <a:off x="3548047" y="2983092"/>
            <a:ext cx="2566689" cy="30413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CD717F4-CDE8-754C-A34B-020CB8965B6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30" t="21680" r="5130" b="19516"/>
          <a:stretch/>
        </p:blipFill>
        <p:spPr bwMode="auto">
          <a:xfrm>
            <a:off x="6260881" y="3817214"/>
            <a:ext cx="2514017" cy="16256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35055C9-16BA-554A-A089-D4A88570BB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3991" y="4567658"/>
            <a:ext cx="1547911" cy="15479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E64D008A-6E0D-D548-9355-A68F313620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9041" y="1089268"/>
            <a:ext cx="2704814" cy="18255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ow to Dress for Video -- Online Marketing Tips | Brainshark">
            <a:extLst>
              <a:ext uri="{FF2B5EF4-FFF2-40B4-BE49-F238E27FC236}">
                <a16:creationId xmlns:a16="http://schemas.microsoft.com/office/drawing/2014/main" id="{A898CE94-53BC-0A45-9063-BDC81230669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470" b="14270"/>
          <a:stretch/>
        </p:blipFill>
        <p:spPr bwMode="auto">
          <a:xfrm>
            <a:off x="6260883" y="1063524"/>
            <a:ext cx="2340193" cy="27536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24C7D4C-61F0-4B45-AD34-20E4C44AB2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063" y="2933148"/>
            <a:ext cx="2751839" cy="154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73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7656 0.0162 L 0.31545 0.0162 " pathEditMode="relative" ptsTypes="AA">
                                      <p:cBhvr>
                                        <p:cTn id="6" dur="2000" fill="hold"/>
                                        <p:tgtEl>
                                          <p:spTgt spid="1030"/>
                                        </p:tgtEl>
                                        <p:attrNameLst>
                                          <p:attrName>ppt_x</p:attrName>
                                          <p:attrName>ppt_y</p:attrName>
                                        </p:attrNameLst>
                                      </p:cBhvr>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1030"/>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a:extLst>
              <a:ext uri="{FF2B5EF4-FFF2-40B4-BE49-F238E27FC236}">
                <a16:creationId xmlns:a16="http://schemas.microsoft.com/office/drawing/2014/main" id="{0F9B3C22-A5B6-FC43-B8E1-70C5A2970F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447"/>
          <a:stretch/>
        </p:blipFill>
        <p:spPr bwMode="auto">
          <a:xfrm>
            <a:off x="185737" y="2369522"/>
            <a:ext cx="4640973" cy="28734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01394B8-A32E-6C40-B4F6-6998AA6032B6}"/>
              </a:ext>
            </a:extLst>
          </p:cNvPr>
          <p:cNvSpPr>
            <a:spLocks noGrp="1"/>
          </p:cNvSpPr>
          <p:nvPr>
            <p:ph type="title"/>
          </p:nvPr>
        </p:nvSpPr>
        <p:spPr>
          <a:xfrm>
            <a:off x="549275" y="107576"/>
            <a:ext cx="8042276" cy="1336956"/>
          </a:xfrm>
        </p:spPr>
        <p:txBody>
          <a:bodyPr/>
          <a:lstStyle/>
          <a:p>
            <a:r>
              <a:rPr lang="en-US" b="1" dirty="0">
                <a:solidFill>
                  <a:srgbClr val="012D88"/>
                </a:solidFill>
                <a:latin typeface="Lato" panose="020F0502020204030203" pitchFamily="34" charset="77"/>
              </a:rPr>
              <a:t>Color Theory is the art and science of color mixing</a:t>
            </a:r>
            <a:endParaRPr lang="en-US" dirty="0"/>
          </a:p>
        </p:txBody>
      </p:sp>
      <p:sp>
        <p:nvSpPr>
          <p:cNvPr id="4" name="Content Placeholder 3">
            <a:extLst>
              <a:ext uri="{FF2B5EF4-FFF2-40B4-BE49-F238E27FC236}">
                <a16:creationId xmlns:a16="http://schemas.microsoft.com/office/drawing/2014/main" id="{901FB2A1-87F1-6649-A3ED-CC32BAA927D4}"/>
              </a:ext>
            </a:extLst>
          </p:cNvPr>
          <p:cNvSpPr>
            <a:spLocks noGrp="1"/>
          </p:cNvSpPr>
          <p:nvPr>
            <p:ph sz="half" idx="2"/>
          </p:nvPr>
        </p:nvSpPr>
        <p:spPr>
          <a:xfrm>
            <a:off x="4751070" y="1444532"/>
            <a:ext cx="4207193" cy="4541931"/>
          </a:xfrm>
        </p:spPr>
        <p:txBody>
          <a:bodyPr anchor="ctr">
            <a:normAutofit fontScale="92500" lnSpcReduction="10000"/>
          </a:bodyPr>
          <a:lstStyle/>
          <a:p>
            <a:pPr lvl="0">
              <a:buClr>
                <a:srgbClr val="012D88"/>
              </a:buClr>
              <a:buFont typeface="Arial" panose="020B0604020202020204" pitchFamily="34" charset="0"/>
              <a:buChar char="•"/>
            </a:pPr>
            <a:r>
              <a:rPr lang="en-US" sz="2400" dirty="0">
                <a:solidFill>
                  <a:schemeClr val="dk1"/>
                </a:solidFill>
                <a:latin typeface="Lato" panose="020F0502020204030203" pitchFamily="34" charset="77"/>
              </a:rPr>
              <a:t>Objects appear to be colors based on the light it absorbs and reflects.</a:t>
            </a:r>
          </a:p>
          <a:p>
            <a:pPr lvl="0">
              <a:buClr>
                <a:srgbClr val="012D88"/>
              </a:buClr>
              <a:buFont typeface="Arial" panose="020B0604020202020204" pitchFamily="34" charset="0"/>
              <a:buChar char="•"/>
            </a:pPr>
            <a:r>
              <a:rPr lang="en-US" sz="2400" dirty="0">
                <a:solidFill>
                  <a:schemeClr val="dk1"/>
                </a:solidFill>
                <a:latin typeface="Lato" panose="020F0502020204030203" pitchFamily="34" charset="77"/>
              </a:rPr>
              <a:t>Colors are additive or subtractive</a:t>
            </a:r>
          </a:p>
          <a:p>
            <a:pPr lvl="1">
              <a:buClr>
                <a:srgbClr val="012D88"/>
              </a:buClr>
              <a:buFont typeface="Arial" panose="020B0604020202020204" pitchFamily="34" charset="0"/>
              <a:buChar char="•"/>
            </a:pPr>
            <a:r>
              <a:rPr lang="en-US" sz="2000" dirty="0">
                <a:solidFill>
                  <a:schemeClr val="dk1"/>
                </a:solidFill>
                <a:latin typeface="Lato" panose="020F0502020204030203" pitchFamily="34" charset="77"/>
              </a:rPr>
              <a:t>RGB = Additive color wheel</a:t>
            </a:r>
          </a:p>
          <a:p>
            <a:pPr lvl="1">
              <a:buClr>
                <a:srgbClr val="012D88"/>
              </a:buClr>
              <a:buFont typeface="Arial" panose="020B0604020202020204" pitchFamily="34" charset="0"/>
              <a:buChar char="•"/>
            </a:pPr>
            <a:r>
              <a:rPr lang="en-US" sz="2000" dirty="0">
                <a:solidFill>
                  <a:schemeClr val="dk1"/>
                </a:solidFill>
                <a:latin typeface="Lato" panose="020F0502020204030203" pitchFamily="34" charset="77"/>
              </a:rPr>
              <a:t>CYMK = Subtractive color wheel</a:t>
            </a:r>
          </a:p>
          <a:p>
            <a:pPr lvl="0">
              <a:spcBef>
                <a:spcPts val="0"/>
              </a:spcBef>
              <a:buClr>
                <a:srgbClr val="012D88"/>
              </a:buClr>
              <a:buFont typeface="Arial" panose="020B0604020202020204" pitchFamily="34" charset="0"/>
              <a:buChar char="•"/>
            </a:pPr>
            <a:r>
              <a:rPr lang="en-US" sz="2400" dirty="0">
                <a:solidFill>
                  <a:schemeClr val="dk1"/>
                </a:solidFill>
                <a:latin typeface="Lato" panose="020F0502020204030203" pitchFamily="34" charset="77"/>
              </a:rPr>
              <a:t>Interactions between colors affect how humans perceive color</a:t>
            </a:r>
          </a:p>
          <a:p>
            <a:pPr lvl="1">
              <a:spcBef>
                <a:spcPts val="0"/>
              </a:spcBef>
              <a:buClr>
                <a:srgbClr val="012D88"/>
              </a:buClr>
              <a:buFont typeface="Arial" panose="020B0604020202020204" pitchFamily="34" charset="0"/>
              <a:buChar char="•"/>
            </a:pPr>
            <a:r>
              <a:rPr lang="en-US" sz="2000" dirty="0">
                <a:solidFill>
                  <a:schemeClr val="dk1"/>
                </a:solidFill>
                <a:latin typeface="Lato" panose="020F0502020204030203" pitchFamily="34" charset="77"/>
              </a:rPr>
              <a:t>complementary colors</a:t>
            </a:r>
          </a:p>
          <a:p>
            <a:pPr lvl="1">
              <a:spcBef>
                <a:spcPts val="0"/>
              </a:spcBef>
              <a:buClr>
                <a:srgbClr val="012D88"/>
              </a:buClr>
              <a:buFont typeface="Arial" panose="020B0604020202020204" pitchFamily="34" charset="0"/>
              <a:buChar char="•"/>
            </a:pPr>
            <a:r>
              <a:rPr lang="en-US" sz="2000" dirty="0">
                <a:solidFill>
                  <a:schemeClr val="dk1"/>
                </a:solidFill>
                <a:latin typeface="Lato" panose="020F0502020204030203" pitchFamily="34" charset="77"/>
              </a:rPr>
              <a:t>warm vs cool colors</a:t>
            </a:r>
          </a:p>
        </p:txBody>
      </p:sp>
      <p:pic>
        <p:nvPicPr>
          <p:cNvPr id="5" name="Google Shape;166;p33">
            <a:extLst>
              <a:ext uri="{FF2B5EF4-FFF2-40B4-BE49-F238E27FC236}">
                <a16:creationId xmlns:a16="http://schemas.microsoft.com/office/drawing/2014/main" id="{F8ECEF18-7F92-FB4B-9CF0-48674BDE5226}"/>
              </a:ext>
            </a:extLst>
          </p:cNvPr>
          <p:cNvPicPr preferRelativeResize="0">
            <a:picLocks noGrp="1"/>
          </p:cNvPicPr>
          <p:nvPr>
            <p:ph sz="half" idx="1"/>
          </p:nvPr>
        </p:nvPicPr>
        <p:blipFill rotWithShape="1">
          <a:blip r:embed="rId4">
            <a:alphaModFix/>
          </a:blip>
          <a:srcRect l="14944" r="14143"/>
          <a:stretch/>
        </p:blipFill>
        <p:spPr>
          <a:xfrm>
            <a:off x="549275" y="1741791"/>
            <a:ext cx="3840163" cy="4060218"/>
          </a:xfrm>
          <a:prstGeom prst="snip2DiagRect">
            <a:avLst>
              <a:gd name="adj1" fmla="val 0"/>
              <a:gd name="adj2" fmla="val 29684"/>
            </a:avLst>
          </a:prstGeom>
          <a:noFill/>
          <a:ln>
            <a:noFill/>
          </a:ln>
        </p:spPr>
      </p:pic>
      <p:pic>
        <p:nvPicPr>
          <p:cNvPr id="7172" name="Picture 4">
            <a:extLst>
              <a:ext uri="{FF2B5EF4-FFF2-40B4-BE49-F238E27FC236}">
                <a16:creationId xmlns:a16="http://schemas.microsoft.com/office/drawing/2014/main" id="{89A9740C-9248-9544-A43B-77045ABBFD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11809"/>
            <a:ext cx="4893947" cy="3588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9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17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9275" y="107576"/>
            <a:ext cx="8042276" cy="1336956"/>
          </a:xfrm>
        </p:spPr>
        <p:txBody>
          <a:bodyPr anchor="ctr"/>
          <a:lstStyle/>
          <a:p>
            <a:r>
              <a:rPr lang="en-US" sz="4000" b="1" dirty="0">
                <a:solidFill>
                  <a:srgbClr val="012D88"/>
                </a:solidFill>
                <a:latin typeface="Lato" panose="020F0502020204030203" pitchFamily="34" charset="77"/>
              </a:rPr>
              <a:t>What is STEAM, anyway?</a:t>
            </a:r>
          </a:p>
        </p:txBody>
      </p:sp>
      <p:sp>
        <p:nvSpPr>
          <p:cNvPr id="2" name="Content Placeholder 1"/>
          <p:cNvSpPr>
            <a:spLocks noGrp="1"/>
          </p:cNvSpPr>
          <p:nvPr>
            <p:ph sz="half" idx="2"/>
          </p:nvPr>
        </p:nvSpPr>
        <p:spPr>
          <a:xfrm>
            <a:off x="4754565" y="1386839"/>
            <a:ext cx="3840480" cy="4770121"/>
          </a:xfrm>
        </p:spPr>
        <p:txBody>
          <a:bodyPr anchor="ctr">
            <a:normAutofit fontScale="92500"/>
          </a:bodyPr>
          <a:lstStyle/>
          <a:p>
            <a:pPr>
              <a:buFont typeface="Arial" panose="020B0604020202020204" pitchFamily="34" charset="0"/>
              <a:buChar char="•"/>
            </a:pPr>
            <a:r>
              <a:rPr lang="en-US" sz="2400" dirty="0">
                <a:solidFill>
                  <a:schemeClr val="tx1"/>
                </a:solidFill>
                <a:latin typeface="Lato" panose="020F0502020204030203" pitchFamily="34" charset="77"/>
              </a:rPr>
              <a:t>STEM integrates Science, Technology, Engineering, and Mathematics into one interdisciplinary unit.</a:t>
            </a:r>
          </a:p>
          <a:p>
            <a:pPr>
              <a:buFont typeface="Arial" panose="020B0604020202020204" pitchFamily="34" charset="0"/>
              <a:buChar char="•"/>
            </a:pPr>
            <a:r>
              <a:rPr lang="en-US" sz="2400" dirty="0">
                <a:solidFill>
                  <a:schemeClr val="tx1"/>
                </a:solidFill>
                <a:latin typeface="Lato" panose="020F0502020204030203" pitchFamily="34" charset="77"/>
              </a:rPr>
              <a:t>STEAM adds the arts, through many media.</a:t>
            </a:r>
          </a:p>
          <a:p>
            <a:pPr>
              <a:buFont typeface="Arial" panose="020B0604020202020204" pitchFamily="34" charset="0"/>
              <a:buChar char="•"/>
            </a:pPr>
            <a:r>
              <a:rPr lang="en-US" sz="2400" dirty="0">
                <a:solidFill>
                  <a:schemeClr val="tx1"/>
                </a:solidFill>
                <a:latin typeface="Lato" panose="020F0502020204030203" pitchFamily="34" charset="77"/>
              </a:rPr>
              <a:t>Students learn to make connections between STEAM concepts in the classroom and its practice in the real world.</a:t>
            </a:r>
          </a:p>
        </p:txBody>
      </p:sp>
      <p:pic>
        <p:nvPicPr>
          <p:cNvPr id="8" name="Content Placeholder 2"/>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t="-7171" b="-7171"/>
          <a:stretch/>
        </p:blipFill>
        <p:spPr>
          <a:xfrm>
            <a:off x="549275" y="1600200"/>
            <a:ext cx="3840162" cy="4343400"/>
          </a:xfrm>
          <a:prstGeom prst="rect">
            <a:avLst/>
          </a:prstGeom>
        </p:spPr>
      </p:pic>
      <p:pic>
        <p:nvPicPr>
          <p:cNvPr id="9" name="Picture 8" descr="A close up of a logo&#10;&#10;Description automatically generated">
            <a:extLst>
              <a:ext uri="{FF2B5EF4-FFF2-40B4-BE49-F238E27FC236}">
                <a16:creationId xmlns:a16="http://schemas.microsoft.com/office/drawing/2014/main" id="{EC3D36A4-1B81-814B-A26A-EFD9C51C5E89}"/>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1083424" y="2385968"/>
            <a:ext cx="2771864" cy="2771864"/>
          </a:xfrm>
          <a:prstGeom prst="rect">
            <a:avLst/>
          </a:prstGeom>
        </p:spPr>
      </p:pic>
    </p:spTree>
    <p:extLst>
      <p:ext uri="{BB962C8B-B14F-4D97-AF65-F5344CB8AC3E}">
        <p14:creationId xmlns:p14="http://schemas.microsoft.com/office/powerpoint/2010/main" val="46195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6"/>
          <p:cNvSpPr txBox="1">
            <a:spLocks noGrp="1"/>
          </p:cNvSpPr>
          <p:nvPr>
            <p:ph type="title"/>
          </p:nvPr>
        </p:nvSpPr>
        <p:spPr>
          <a:xfrm>
            <a:off x="542850" y="7421"/>
            <a:ext cx="8058300" cy="102994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1"/>
              </a:buClr>
              <a:buSzPts val="3600"/>
              <a:buFont typeface="PT Sans"/>
              <a:buNone/>
            </a:pPr>
            <a:r>
              <a:rPr lang="en-US" b="1" dirty="0">
                <a:solidFill>
                  <a:srgbClr val="012D88"/>
                </a:solidFill>
                <a:latin typeface="Lato" panose="020F0502020204030203" pitchFamily="34" charset="77"/>
              </a:rPr>
              <a:t>Colors in Candies</a:t>
            </a:r>
            <a:endParaRPr b="1" dirty="0">
              <a:solidFill>
                <a:srgbClr val="012D88"/>
              </a:solidFill>
              <a:latin typeface="Lato" panose="020F0502020204030203" pitchFamily="34" charset="77"/>
            </a:endParaRPr>
          </a:p>
        </p:txBody>
      </p:sp>
      <p:pic>
        <p:nvPicPr>
          <p:cNvPr id="204" name="Google Shape;204;p36"/>
          <p:cNvPicPr preferRelativeResize="0"/>
          <p:nvPr/>
        </p:nvPicPr>
        <p:blipFill rotWithShape="1">
          <a:blip r:embed="rId3">
            <a:alphaModFix/>
          </a:blip>
          <a:srcRect l="48023" t="5262" r="28348" b="78744"/>
          <a:stretch/>
        </p:blipFill>
        <p:spPr>
          <a:xfrm>
            <a:off x="2185315" y="3626726"/>
            <a:ext cx="2258291" cy="1783474"/>
          </a:xfrm>
          <a:prstGeom prst="rect">
            <a:avLst/>
          </a:prstGeom>
          <a:noFill/>
          <a:ln>
            <a:noFill/>
          </a:ln>
        </p:spPr>
      </p:pic>
      <p:pic>
        <p:nvPicPr>
          <p:cNvPr id="205" name="Google Shape;205;p36"/>
          <p:cNvPicPr preferRelativeResize="0"/>
          <p:nvPr/>
        </p:nvPicPr>
        <p:blipFill rotWithShape="1">
          <a:blip r:embed="rId3">
            <a:alphaModFix/>
          </a:blip>
          <a:srcRect l="1979" t="30805" r="81210" b="53371"/>
          <a:stretch/>
        </p:blipFill>
        <p:spPr>
          <a:xfrm>
            <a:off x="6973437" y="3670952"/>
            <a:ext cx="1649229" cy="1811430"/>
          </a:xfrm>
          <a:prstGeom prst="rect">
            <a:avLst/>
          </a:prstGeom>
          <a:noFill/>
          <a:ln>
            <a:noFill/>
          </a:ln>
        </p:spPr>
      </p:pic>
      <p:pic>
        <p:nvPicPr>
          <p:cNvPr id="206" name="Google Shape;206;p36"/>
          <p:cNvPicPr preferRelativeResize="0"/>
          <p:nvPr/>
        </p:nvPicPr>
        <p:blipFill rotWithShape="1">
          <a:blip r:embed="rId3">
            <a:alphaModFix/>
          </a:blip>
          <a:srcRect l="27037" t="8983" r="53535" b="78313"/>
          <a:stretch/>
        </p:blipFill>
        <p:spPr>
          <a:xfrm>
            <a:off x="352954" y="3998267"/>
            <a:ext cx="1906596" cy="1454988"/>
          </a:xfrm>
          <a:prstGeom prst="rect">
            <a:avLst/>
          </a:prstGeom>
          <a:noFill/>
          <a:ln>
            <a:noFill/>
          </a:ln>
        </p:spPr>
      </p:pic>
      <p:pic>
        <p:nvPicPr>
          <p:cNvPr id="207" name="Google Shape;207;p36"/>
          <p:cNvPicPr preferRelativeResize="0"/>
          <p:nvPr/>
        </p:nvPicPr>
        <p:blipFill rotWithShape="1">
          <a:blip r:embed="rId3">
            <a:alphaModFix/>
          </a:blip>
          <a:srcRect l="81462" t="11234" r="2043" b="73483"/>
          <a:stretch/>
        </p:blipFill>
        <p:spPr>
          <a:xfrm>
            <a:off x="5005215" y="4184348"/>
            <a:ext cx="1649229" cy="1783042"/>
          </a:xfrm>
          <a:prstGeom prst="rect">
            <a:avLst/>
          </a:prstGeom>
          <a:noFill/>
          <a:ln>
            <a:noFill/>
          </a:ln>
        </p:spPr>
      </p:pic>
      <p:sp>
        <p:nvSpPr>
          <p:cNvPr id="208" name="Google Shape;208;p36"/>
          <p:cNvSpPr/>
          <p:nvPr/>
        </p:nvSpPr>
        <p:spPr>
          <a:xfrm>
            <a:off x="406744" y="3881852"/>
            <a:ext cx="299838" cy="211314"/>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0" name="Google Shape;210;p36"/>
          <p:cNvSpPr/>
          <p:nvPr/>
        </p:nvSpPr>
        <p:spPr>
          <a:xfrm>
            <a:off x="6567054" y="3470270"/>
            <a:ext cx="421845" cy="48494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1" name="Google Shape;211;p36"/>
          <p:cNvSpPr txBox="1"/>
          <p:nvPr/>
        </p:nvSpPr>
        <p:spPr>
          <a:xfrm>
            <a:off x="145610" y="3637234"/>
            <a:ext cx="638050" cy="646331"/>
          </a:xfrm>
          <a:prstGeom prst="rect">
            <a:avLst/>
          </a:prstGeom>
          <a:solidFill>
            <a:schemeClr val="bg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1. </a:t>
            </a:r>
            <a:endParaRPr sz="1400" b="0" i="0" u="none" strike="noStrike" cap="none" dirty="0">
              <a:solidFill>
                <a:srgbClr val="000000"/>
              </a:solidFill>
              <a:latin typeface="Arial"/>
              <a:ea typeface="Arial"/>
              <a:cs typeface="Arial"/>
              <a:sym typeface="Arial"/>
            </a:endParaRPr>
          </a:p>
        </p:txBody>
      </p:sp>
      <p:sp>
        <p:nvSpPr>
          <p:cNvPr id="212" name="Google Shape;212;p36"/>
          <p:cNvSpPr txBox="1"/>
          <p:nvPr/>
        </p:nvSpPr>
        <p:spPr>
          <a:xfrm>
            <a:off x="2210346" y="3637234"/>
            <a:ext cx="608456" cy="646331"/>
          </a:xfrm>
          <a:prstGeom prst="rect">
            <a:avLst/>
          </a:prstGeom>
          <a:solidFill>
            <a:schemeClr val="bg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latin typeface="Arial"/>
                <a:ea typeface="Arial"/>
                <a:cs typeface="Arial"/>
                <a:sym typeface="Arial"/>
              </a:rPr>
              <a:t>2. </a:t>
            </a:r>
            <a:endParaRPr sz="1400" b="0" i="0" u="none" strike="noStrike" cap="none" dirty="0">
              <a:latin typeface="Arial"/>
              <a:ea typeface="Arial"/>
              <a:cs typeface="Arial"/>
              <a:sym typeface="Arial"/>
            </a:endParaRPr>
          </a:p>
        </p:txBody>
      </p:sp>
      <p:sp>
        <p:nvSpPr>
          <p:cNvPr id="213" name="Google Shape;213;p36"/>
          <p:cNvSpPr txBox="1"/>
          <p:nvPr/>
        </p:nvSpPr>
        <p:spPr>
          <a:xfrm>
            <a:off x="4560423" y="3637234"/>
            <a:ext cx="570975" cy="646331"/>
          </a:xfrm>
          <a:prstGeom prst="rect">
            <a:avLst/>
          </a:prstGeom>
          <a:solidFill>
            <a:schemeClr val="bg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3. </a:t>
            </a:r>
            <a:endParaRPr sz="1400" b="0" i="0" u="none" strike="noStrike" cap="none" dirty="0">
              <a:solidFill>
                <a:srgbClr val="000000"/>
              </a:solidFill>
              <a:latin typeface="Arial"/>
              <a:ea typeface="Arial"/>
              <a:cs typeface="Arial"/>
              <a:sym typeface="Arial"/>
            </a:endParaRPr>
          </a:p>
        </p:txBody>
      </p:sp>
      <p:sp>
        <p:nvSpPr>
          <p:cNvPr id="214" name="Google Shape;214;p36"/>
          <p:cNvSpPr txBox="1"/>
          <p:nvPr/>
        </p:nvSpPr>
        <p:spPr>
          <a:xfrm>
            <a:off x="6773439" y="3637234"/>
            <a:ext cx="570975" cy="646331"/>
          </a:xfrm>
          <a:prstGeom prst="rect">
            <a:avLst/>
          </a:prstGeom>
          <a:solidFill>
            <a:schemeClr val="bg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4. </a:t>
            </a:r>
            <a:endParaRPr sz="1400" b="0" i="0" u="none" strike="noStrike" cap="none" dirty="0">
              <a:solidFill>
                <a:srgbClr val="000000"/>
              </a:solidFill>
              <a:latin typeface="Arial"/>
              <a:ea typeface="Arial"/>
              <a:cs typeface="Arial"/>
              <a:sym typeface="Arial"/>
            </a:endParaRPr>
          </a:p>
        </p:txBody>
      </p:sp>
      <p:pic>
        <p:nvPicPr>
          <p:cNvPr id="5122" name="Picture 2">
            <a:extLst>
              <a:ext uri="{FF2B5EF4-FFF2-40B4-BE49-F238E27FC236}">
                <a16:creationId xmlns:a16="http://schemas.microsoft.com/office/drawing/2014/main" id="{03365618-6B66-3046-8675-6D8387428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327" y="1037362"/>
            <a:ext cx="4026224" cy="251639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Various candies on a table.">
            <a:extLst>
              <a:ext uri="{FF2B5EF4-FFF2-40B4-BE49-F238E27FC236}">
                <a16:creationId xmlns:a16="http://schemas.microsoft.com/office/drawing/2014/main" id="{04D084C6-F69E-C744-B7E9-F716BA860D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355" y="1029853"/>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144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7"/>
          <p:cNvSpPr txBox="1">
            <a:spLocks noGrp="1"/>
          </p:cNvSpPr>
          <p:nvPr>
            <p:ph type="title"/>
          </p:nvPr>
        </p:nvSpPr>
        <p:spPr>
          <a:xfrm>
            <a:off x="542850" y="367637"/>
            <a:ext cx="8058300" cy="1337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1"/>
              </a:buClr>
              <a:buSzPts val="3600"/>
              <a:buFont typeface="PT Sans"/>
              <a:buNone/>
            </a:pPr>
            <a:r>
              <a:rPr lang="en-US" b="1" dirty="0">
                <a:solidFill>
                  <a:srgbClr val="012D88"/>
                </a:solidFill>
                <a:latin typeface="Lato" panose="020F0502020204030203" pitchFamily="34" charset="77"/>
              </a:rPr>
              <a:t>Form your hypothesis: which dyes create your color?</a:t>
            </a:r>
            <a:endParaRPr b="1" dirty="0">
              <a:solidFill>
                <a:srgbClr val="012D88"/>
              </a:solidFill>
              <a:latin typeface="Lato" panose="020F0502020204030203" pitchFamily="34" charset="77"/>
            </a:endParaRPr>
          </a:p>
        </p:txBody>
      </p:sp>
      <p:pic>
        <p:nvPicPr>
          <p:cNvPr id="222" name="Google Shape;222;p37"/>
          <p:cNvPicPr preferRelativeResize="0"/>
          <p:nvPr/>
        </p:nvPicPr>
        <p:blipFill rotWithShape="1">
          <a:blip r:embed="rId3">
            <a:alphaModFix/>
          </a:blip>
          <a:srcRect/>
          <a:stretch/>
        </p:blipFill>
        <p:spPr>
          <a:xfrm>
            <a:off x="4195618" y="2463965"/>
            <a:ext cx="4192823" cy="3166919"/>
          </a:xfrm>
          <a:prstGeom prst="rect">
            <a:avLst/>
          </a:prstGeom>
          <a:noFill/>
          <a:ln>
            <a:noFill/>
          </a:ln>
        </p:spPr>
      </p:pic>
      <p:pic>
        <p:nvPicPr>
          <p:cNvPr id="223" name="Google Shape;223;p37"/>
          <p:cNvPicPr preferRelativeResize="0"/>
          <p:nvPr/>
        </p:nvPicPr>
        <p:blipFill rotWithShape="1">
          <a:blip r:embed="rId4">
            <a:alphaModFix/>
          </a:blip>
          <a:srcRect/>
          <a:stretch/>
        </p:blipFill>
        <p:spPr>
          <a:xfrm>
            <a:off x="825056" y="2442192"/>
            <a:ext cx="3370562" cy="3857035"/>
          </a:xfrm>
          <a:prstGeom prst="rect">
            <a:avLst/>
          </a:prstGeom>
          <a:noFill/>
          <a:ln>
            <a:noFill/>
          </a:ln>
        </p:spPr>
      </p:pic>
      <p:sp>
        <p:nvSpPr>
          <p:cNvPr id="224" name="Google Shape;224;p37"/>
          <p:cNvSpPr txBox="1"/>
          <p:nvPr/>
        </p:nvSpPr>
        <p:spPr>
          <a:xfrm>
            <a:off x="1249573" y="2036162"/>
            <a:ext cx="2521527"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dirty="0">
                <a:solidFill>
                  <a:srgbClr val="000000"/>
                </a:solidFill>
                <a:latin typeface="Lato" panose="020F0502020204030203" pitchFamily="34" charset="77"/>
                <a:sym typeface="Arial"/>
              </a:rPr>
              <a:t>Gel Electrophoresis</a:t>
            </a:r>
            <a:endParaRPr sz="1400" b="1" u="none" strike="noStrike" cap="none" dirty="0">
              <a:solidFill>
                <a:srgbClr val="000000"/>
              </a:solidFill>
              <a:latin typeface="Lato" panose="020F0502020204030203" pitchFamily="34" charset="77"/>
              <a:sym typeface="Arial"/>
            </a:endParaRPr>
          </a:p>
        </p:txBody>
      </p:sp>
      <p:sp>
        <p:nvSpPr>
          <p:cNvPr id="225" name="Google Shape;225;p37"/>
          <p:cNvSpPr txBox="1"/>
          <p:nvPr/>
        </p:nvSpPr>
        <p:spPr>
          <a:xfrm>
            <a:off x="5194552" y="1759163"/>
            <a:ext cx="2521527"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dirty="0">
                <a:solidFill>
                  <a:srgbClr val="000000"/>
                </a:solidFill>
                <a:latin typeface="Lato" panose="020F0502020204030203" pitchFamily="34" charset="77"/>
                <a:sym typeface="Arial"/>
              </a:rPr>
              <a:t>Thin Layer Chromatography</a:t>
            </a:r>
            <a:endParaRPr sz="1400" b="1" u="none" strike="noStrike" cap="none" dirty="0">
              <a:solidFill>
                <a:srgbClr val="000000"/>
              </a:solidFill>
              <a:latin typeface="Lato" panose="020F0502020204030203" pitchFamily="34" charset="77"/>
              <a:sym typeface="Arial"/>
            </a:endParaRPr>
          </a:p>
        </p:txBody>
      </p:sp>
    </p:spTree>
    <p:extLst>
      <p:ext uri="{BB962C8B-B14F-4D97-AF65-F5344CB8AC3E}">
        <p14:creationId xmlns:p14="http://schemas.microsoft.com/office/powerpoint/2010/main" val="789011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6"/>
          <p:cNvSpPr txBox="1">
            <a:spLocks noGrp="1"/>
          </p:cNvSpPr>
          <p:nvPr>
            <p:ph type="title"/>
          </p:nvPr>
        </p:nvSpPr>
        <p:spPr>
          <a:xfrm>
            <a:off x="533400" y="107576"/>
            <a:ext cx="7924800" cy="1337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1"/>
              </a:buClr>
              <a:buSzPts val="3600"/>
              <a:buFont typeface="PT Sans"/>
              <a:buNone/>
            </a:pPr>
            <a:r>
              <a:rPr lang="en-US" b="1" dirty="0">
                <a:solidFill>
                  <a:srgbClr val="012D88"/>
                </a:solidFill>
                <a:latin typeface="Lato" panose="020F0502020204030203" pitchFamily="34" charset="77"/>
              </a:rPr>
              <a:t>Preparing for paper chromatography</a:t>
            </a:r>
            <a:endParaRPr b="1" dirty="0">
              <a:solidFill>
                <a:srgbClr val="012D88"/>
              </a:solidFill>
              <a:latin typeface="Lato" panose="020F0502020204030203" pitchFamily="34" charset="77"/>
            </a:endParaRPr>
          </a:p>
        </p:txBody>
      </p:sp>
      <p:grpSp>
        <p:nvGrpSpPr>
          <p:cNvPr id="2" name="Group 1">
            <a:extLst>
              <a:ext uri="{FF2B5EF4-FFF2-40B4-BE49-F238E27FC236}">
                <a16:creationId xmlns:a16="http://schemas.microsoft.com/office/drawing/2014/main" id="{A2FBE90D-382E-5C46-AAF0-2FBACE0E1E8D}"/>
              </a:ext>
            </a:extLst>
          </p:cNvPr>
          <p:cNvGrpSpPr/>
          <p:nvPr/>
        </p:nvGrpSpPr>
        <p:grpSpPr>
          <a:xfrm>
            <a:off x="585919" y="1460122"/>
            <a:ext cx="7782154" cy="2176508"/>
            <a:chOff x="585919" y="1331530"/>
            <a:chExt cx="7782154" cy="2176508"/>
          </a:xfrm>
        </p:grpSpPr>
        <p:grpSp>
          <p:nvGrpSpPr>
            <p:cNvPr id="294" name="Google Shape;294;p46"/>
            <p:cNvGrpSpPr/>
            <p:nvPr/>
          </p:nvGrpSpPr>
          <p:grpSpPr>
            <a:xfrm>
              <a:off x="720512" y="1331530"/>
              <a:ext cx="7647561" cy="2176508"/>
              <a:chOff x="720512" y="1331530"/>
              <a:chExt cx="7647561" cy="2176508"/>
            </a:xfrm>
          </p:grpSpPr>
          <p:grpSp>
            <p:nvGrpSpPr>
              <p:cNvPr id="295" name="Google Shape;295;p46"/>
              <p:cNvGrpSpPr/>
              <p:nvPr/>
            </p:nvGrpSpPr>
            <p:grpSpPr>
              <a:xfrm>
                <a:off x="720512" y="1331530"/>
                <a:ext cx="7647561" cy="2176508"/>
                <a:chOff x="235678" y="874330"/>
                <a:chExt cx="7647561" cy="2176508"/>
              </a:xfrm>
            </p:grpSpPr>
            <p:grpSp>
              <p:nvGrpSpPr>
                <p:cNvPr id="296" name="Google Shape;296;p46"/>
                <p:cNvGrpSpPr/>
                <p:nvPr/>
              </p:nvGrpSpPr>
              <p:grpSpPr>
                <a:xfrm>
                  <a:off x="235678" y="874330"/>
                  <a:ext cx="6439614" cy="1936898"/>
                  <a:chOff x="235678" y="874330"/>
                  <a:chExt cx="6439614" cy="1936898"/>
                </a:xfrm>
              </p:grpSpPr>
              <p:pic>
                <p:nvPicPr>
                  <p:cNvPr id="297" name="Google Shape;297;p46"/>
                  <p:cNvPicPr preferRelativeResize="0"/>
                  <p:nvPr/>
                </p:nvPicPr>
                <p:blipFill rotWithShape="1">
                  <a:blip r:embed="rId3">
                    <a:alphaModFix/>
                  </a:blip>
                  <a:srcRect/>
                  <a:stretch/>
                </p:blipFill>
                <p:spPr>
                  <a:xfrm>
                    <a:off x="235678" y="1198278"/>
                    <a:ext cx="1641463" cy="1606163"/>
                  </a:xfrm>
                  <a:prstGeom prst="rect">
                    <a:avLst/>
                  </a:prstGeom>
                  <a:noFill/>
                  <a:ln>
                    <a:noFill/>
                  </a:ln>
                </p:spPr>
              </p:pic>
              <p:pic>
                <p:nvPicPr>
                  <p:cNvPr id="298" name="Google Shape;298;p46"/>
                  <p:cNvPicPr preferRelativeResize="0"/>
                  <p:nvPr/>
                </p:nvPicPr>
                <p:blipFill rotWithShape="1">
                  <a:blip r:embed="rId4">
                    <a:alphaModFix/>
                  </a:blip>
                  <a:srcRect/>
                  <a:stretch/>
                </p:blipFill>
                <p:spPr>
                  <a:xfrm>
                    <a:off x="1579419" y="874330"/>
                    <a:ext cx="1605240" cy="1930111"/>
                  </a:xfrm>
                  <a:prstGeom prst="rect">
                    <a:avLst/>
                  </a:prstGeom>
                  <a:noFill/>
                  <a:ln>
                    <a:noFill/>
                  </a:ln>
                </p:spPr>
              </p:pic>
              <p:pic>
                <p:nvPicPr>
                  <p:cNvPr id="299" name="Google Shape;299;p46"/>
                  <p:cNvPicPr preferRelativeResize="0"/>
                  <p:nvPr/>
                </p:nvPicPr>
                <p:blipFill rotWithShape="1">
                  <a:blip r:embed="rId5">
                    <a:alphaModFix/>
                  </a:blip>
                  <a:srcRect/>
                  <a:stretch/>
                </p:blipFill>
                <p:spPr>
                  <a:xfrm>
                    <a:off x="3056659" y="924381"/>
                    <a:ext cx="1471741" cy="1886847"/>
                  </a:xfrm>
                  <a:prstGeom prst="rect">
                    <a:avLst/>
                  </a:prstGeom>
                  <a:noFill/>
                  <a:ln>
                    <a:noFill/>
                  </a:ln>
                </p:spPr>
              </p:pic>
              <p:pic>
                <p:nvPicPr>
                  <p:cNvPr id="300" name="Google Shape;300;p46"/>
                  <p:cNvPicPr preferRelativeResize="0"/>
                  <p:nvPr/>
                </p:nvPicPr>
                <p:blipFill rotWithShape="1">
                  <a:blip r:embed="rId6">
                    <a:alphaModFix/>
                  </a:blip>
                  <a:srcRect/>
                  <a:stretch/>
                </p:blipFill>
                <p:spPr>
                  <a:xfrm>
                    <a:off x="4599709" y="874330"/>
                    <a:ext cx="2075583" cy="1902617"/>
                  </a:xfrm>
                  <a:prstGeom prst="rect">
                    <a:avLst/>
                  </a:prstGeom>
                  <a:noFill/>
                  <a:ln>
                    <a:noFill/>
                  </a:ln>
                </p:spPr>
              </p:pic>
            </p:grpSp>
            <p:pic>
              <p:nvPicPr>
                <p:cNvPr id="301" name="Google Shape;301;p46"/>
                <p:cNvPicPr preferRelativeResize="0"/>
                <p:nvPr/>
              </p:nvPicPr>
              <p:blipFill rotWithShape="1">
                <a:blip r:embed="rId7">
                  <a:alphaModFix/>
                </a:blip>
                <a:srcRect/>
                <a:stretch/>
              </p:blipFill>
              <p:spPr>
                <a:xfrm>
                  <a:off x="6520730" y="1279576"/>
                  <a:ext cx="1362509" cy="1771262"/>
                </a:xfrm>
                <a:prstGeom prst="rect">
                  <a:avLst/>
                </a:prstGeom>
                <a:noFill/>
                <a:ln>
                  <a:noFill/>
                </a:ln>
              </p:spPr>
            </p:pic>
          </p:grpSp>
          <p:sp>
            <p:nvSpPr>
              <p:cNvPr id="302" name="Google Shape;302;p46"/>
              <p:cNvSpPr/>
              <p:nvPr/>
            </p:nvSpPr>
            <p:spPr>
              <a:xfrm>
                <a:off x="720512" y="1681356"/>
                <a:ext cx="457124" cy="54606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3" name="Google Shape;303;p46"/>
              <p:cNvSpPr/>
              <p:nvPr/>
            </p:nvSpPr>
            <p:spPr>
              <a:xfrm>
                <a:off x="2243419" y="1648691"/>
                <a:ext cx="457124" cy="54606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4" name="Google Shape;304;p46"/>
              <p:cNvSpPr/>
              <p:nvPr/>
            </p:nvSpPr>
            <p:spPr>
              <a:xfrm>
                <a:off x="3610653" y="1724759"/>
                <a:ext cx="457124" cy="54606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5" name="Google Shape;305;p46"/>
              <p:cNvSpPr/>
              <p:nvPr/>
            </p:nvSpPr>
            <p:spPr>
              <a:xfrm>
                <a:off x="5254265" y="1640571"/>
                <a:ext cx="457124" cy="54606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6" name="Google Shape;306;p46"/>
              <p:cNvSpPr/>
              <p:nvPr/>
            </p:nvSpPr>
            <p:spPr>
              <a:xfrm>
                <a:off x="6850539" y="1736775"/>
                <a:ext cx="457124" cy="449857"/>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307" name="Google Shape;307;p46"/>
            <p:cNvSpPr txBox="1"/>
            <p:nvPr/>
          </p:nvSpPr>
          <p:spPr>
            <a:xfrm>
              <a:off x="585919" y="1536125"/>
              <a:ext cx="47798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Arial"/>
                  <a:ea typeface="Arial"/>
                  <a:cs typeface="Arial"/>
                  <a:sym typeface="Arial"/>
                </a:rPr>
                <a:t>1. </a:t>
              </a:r>
              <a:endParaRPr sz="1400" b="0" i="0" u="none" strike="noStrike" cap="none" dirty="0">
                <a:solidFill>
                  <a:srgbClr val="000000"/>
                </a:solidFill>
                <a:latin typeface="Arial"/>
                <a:ea typeface="Arial"/>
                <a:cs typeface="Arial"/>
                <a:sym typeface="Arial"/>
              </a:endParaRPr>
            </a:p>
          </p:txBody>
        </p:sp>
        <p:sp>
          <p:nvSpPr>
            <p:cNvPr id="308" name="Google Shape;308;p46"/>
            <p:cNvSpPr txBox="1"/>
            <p:nvPr/>
          </p:nvSpPr>
          <p:spPr>
            <a:xfrm>
              <a:off x="2317440" y="1536125"/>
              <a:ext cx="47798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2. </a:t>
              </a:r>
              <a:endParaRPr sz="1400" b="0" i="0" u="none" strike="noStrike" cap="none">
                <a:solidFill>
                  <a:srgbClr val="000000"/>
                </a:solidFill>
                <a:latin typeface="Arial"/>
                <a:ea typeface="Arial"/>
                <a:cs typeface="Arial"/>
                <a:sym typeface="Arial"/>
              </a:endParaRPr>
            </a:p>
          </p:txBody>
        </p:sp>
        <p:sp>
          <p:nvSpPr>
            <p:cNvPr id="309" name="Google Shape;309;p46"/>
            <p:cNvSpPr txBox="1"/>
            <p:nvPr/>
          </p:nvSpPr>
          <p:spPr>
            <a:xfrm>
              <a:off x="3768975" y="1536125"/>
              <a:ext cx="47798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3. </a:t>
              </a:r>
              <a:endParaRPr sz="1400" b="0" i="0" u="none" strike="noStrike" cap="none">
                <a:solidFill>
                  <a:srgbClr val="000000"/>
                </a:solidFill>
                <a:latin typeface="Arial"/>
                <a:ea typeface="Arial"/>
                <a:cs typeface="Arial"/>
                <a:sym typeface="Arial"/>
              </a:endParaRPr>
            </a:p>
          </p:txBody>
        </p:sp>
        <p:sp>
          <p:nvSpPr>
            <p:cNvPr id="310" name="Google Shape;310;p46"/>
            <p:cNvSpPr txBox="1"/>
            <p:nvPr/>
          </p:nvSpPr>
          <p:spPr>
            <a:xfrm>
              <a:off x="5240065" y="1536124"/>
              <a:ext cx="47798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4. </a:t>
              </a:r>
              <a:endParaRPr sz="1400" b="0" i="0" u="none" strike="noStrike" cap="none">
                <a:solidFill>
                  <a:srgbClr val="000000"/>
                </a:solidFill>
                <a:latin typeface="Arial"/>
                <a:ea typeface="Arial"/>
                <a:cs typeface="Arial"/>
                <a:sym typeface="Arial"/>
              </a:endParaRPr>
            </a:p>
          </p:txBody>
        </p:sp>
        <p:sp>
          <p:nvSpPr>
            <p:cNvPr id="311" name="Google Shape;311;p46"/>
            <p:cNvSpPr txBox="1"/>
            <p:nvPr/>
          </p:nvSpPr>
          <p:spPr>
            <a:xfrm>
              <a:off x="6887721" y="1561447"/>
              <a:ext cx="47798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5. </a:t>
              </a:r>
              <a:endParaRPr sz="1400" b="0" i="0" u="none" strike="noStrike" cap="none">
                <a:solidFill>
                  <a:srgbClr val="000000"/>
                </a:solidFill>
                <a:latin typeface="Arial"/>
                <a:ea typeface="Arial"/>
                <a:cs typeface="Arial"/>
                <a:sym typeface="Arial"/>
              </a:endParaRPr>
            </a:p>
          </p:txBody>
        </p:sp>
      </p:grpSp>
      <p:sp>
        <p:nvSpPr>
          <p:cNvPr id="312" name="Google Shape;312;p46"/>
          <p:cNvSpPr txBox="1"/>
          <p:nvPr/>
        </p:nvSpPr>
        <p:spPr>
          <a:xfrm>
            <a:off x="967655" y="3683000"/>
            <a:ext cx="7208690" cy="1754326"/>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1800"/>
              <a:buFont typeface="Arial"/>
              <a:buAutoNum type="arabicPeriod"/>
            </a:pPr>
            <a:r>
              <a:rPr lang="en-US" sz="2000" b="0" i="0" u="none" strike="noStrike" cap="none" dirty="0">
                <a:solidFill>
                  <a:srgbClr val="000000"/>
                </a:solidFill>
                <a:latin typeface="Arial"/>
                <a:ea typeface="Arial"/>
                <a:cs typeface="Arial"/>
                <a:sym typeface="Arial"/>
              </a:rPr>
              <a:t>Fill the thinnest part of your transfer pipet with candy color solution. </a:t>
            </a:r>
            <a:endParaRPr sz="16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n-US" sz="2000" b="0" i="0" u="none" strike="noStrike" cap="none" dirty="0">
                <a:solidFill>
                  <a:srgbClr val="000000"/>
                </a:solidFill>
                <a:latin typeface="Arial"/>
                <a:ea typeface="Arial"/>
                <a:cs typeface="Arial"/>
                <a:sym typeface="Arial"/>
              </a:rPr>
              <a:t>Place the end of the transfer pipet onto the paper. Squeeze and release the bulb. VERY LITTLE sample is needed. </a:t>
            </a:r>
          </a:p>
          <a:p>
            <a:pPr marL="342900" marR="0" lvl="0" indent="-342900" algn="l" rtl="0">
              <a:lnSpc>
                <a:spcPct val="100000"/>
              </a:lnSpc>
              <a:spcBef>
                <a:spcPts val="0"/>
              </a:spcBef>
              <a:spcAft>
                <a:spcPts val="0"/>
              </a:spcAft>
              <a:buClr>
                <a:srgbClr val="000000"/>
              </a:buClr>
              <a:buSzPts val="1800"/>
              <a:buFont typeface="Arial"/>
              <a:buAutoNum type="arabicPeriod"/>
            </a:pPr>
            <a:r>
              <a:rPr lang="en-US" sz="2000" dirty="0"/>
              <a:t>Rinse the pipet with clean water.</a:t>
            </a:r>
            <a:endParaRPr sz="16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n-US" sz="2000" b="0" i="0" u="none" strike="noStrike" cap="none" dirty="0">
                <a:solidFill>
                  <a:srgbClr val="000000"/>
                </a:solidFill>
                <a:latin typeface="Arial"/>
                <a:ea typeface="Arial"/>
                <a:cs typeface="Arial"/>
                <a:sym typeface="Arial"/>
              </a:rPr>
              <a:t>Repeat with additional color samples. </a:t>
            </a:r>
            <a:endParaRPr sz="16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n-US" sz="2000" b="0" i="0" u="none" strike="noStrike" cap="none" dirty="0">
                <a:solidFill>
                  <a:srgbClr val="000000"/>
                </a:solidFill>
                <a:latin typeface="Arial"/>
                <a:ea typeface="Arial"/>
                <a:cs typeface="Arial"/>
                <a:sym typeface="Arial"/>
              </a:rPr>
              <a:t>Let dry ~5 minutes.</a:t>
            </a:r>
            <a:endParaRPr sz="16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842433668"/>
      </p:ext>
    </p:extLst>
  </p:cSld>
  <p:clrMapOvr>
    <a:masterClrMapping/>
  </p:clrMapOvr>
</p:sld>
</file>

<file path=ppt/theme/theme1.xml><?xml version="1.0" encoding="utf-8"?>
<a:theme xmlns:a="http://schemas.openxmlformats.org/drawingml/2006/main" name="EVT theme DRS">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12903</TotalTime>
  <Words>5528</Words>
  <Application>Microsoft Macintosh PowerPoint</Application>
  <PresentationFormat>On-screen Show (4:3)</PresentationFormat>
  <Paragraphs>239</Paragraphs>
  <Slides>25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Century Gothic</vt:lpstr>
      <vt:lpstr>Lato</vt:lpstr>
      <vt:lpstr>Lato Light</vt:lpstr>
      <vt:lpstr>Noto Sans Symbols</vt:lpstr>
      <vt:lpstr>PT Sans</vt:lpstr>
      <vt:lpstr>Tahoma</vt:lpstr>
      <vt:lpstr>EVT theme DRS</vt:lpstr>
      <vt:lpstr>PowerPoint Presentation</vt:lpstr>
      <vt:lpstr>EDVOTEK The Biotechnology Education Company</vt:lpstr>
      <vt:lpstr>Today’s Experiment:  Exploring Food Science with Candy</vt:lpstr>
      <vt:lpstr>Colors in Daily Life</vt:lpstr>
      <vt:lpstr>Color Theory is the art and science of color mixing</vt:lpstr>
      <vt:lpstr>What is STEAM, anyway?</vt:lpstr>
      <vt:lpstr>Colors in Candies</vt:lpstr>
      <vt:lpstr>Form your hypothesis: which dyes create your color?</vt:lpstr>
      <vt:lpstr>Preparing for paper chromatography</vt:lpstr>
      <vt:lpstr>Overview of Electrophoresis</vt:lpstr>
      <vt:lpstr>Let’s run our gel!</vt:lpstr>
      <vt:lpstr>Electrophoresis solutions</vt:lpstr>
      <vt:lpstr>Performing paper chromatography</vt:lpstr>
      <vt:lpstr>Principles of paper chromatography</vt:lpstr>
      <vt:lpstr>Food and Cosmetic Dye Regulation</vt:lpstr>
      <vt:lpstr>Analysis of Food Dyes</vt:lpstr>
      <vt:lpstr>FD&amp;C Food Colorants</vt:lpstr>
      <vt:lpstr>Natural Dyes</vt:lpstr>
      <vt:lpstr>Understanding Food Labels</vt:lpstr>
      <vt:lpstr>Summary of Electrophoresis</vt:lpstr>
      <vt:lpstr>Electrophoresis  Separates Dyes By Charge</vt:lpstr>
      <vt:lpstr>TruBlu2™ Bluelight Transilluminator </vt:lpstr>
      <vt:lpstr>Results and Conclusions</vt:lpstr>
      <vt:lpstr>Today’s Experiment:  Exploring Food Science with Candy</vt:lpstr>
      <vt:lpstr>EDVOTEK, Inc. The Biotechnology Education Company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Danielle Snowflack</dc:creator>
  <cp:keywords/>
  <dc:description/>
  <cp:lastModifiedBy>Danielle Snowflack</cp:lastModifiedBy>
  <cp:revision>171</cp:revision>
  <dcterms:created xsi:type="dcterms:W3CDTF">2020-04-28T21:59:32Z</dcterms:created>
  <dcterms:modified xsi:type="dcterms:W3CDTF">2020-11-09T21:38:05Z</dcterms:modified>
  <cp:category/>
</cp:coreProperties>
</file>